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955" r:id="rId1"/>
  </p:sldMasterIdLst>
  <p:notesMasterIdLst>
    <p:notesMasterId r:id="rId29"/>
  </p:notesMasterIdLst>
  <p:handoutMasterIdLst>
    <p:handoutMasterId r:id="rId30"/>
  </p:handoutMasterIdLst>
  <p:sldIdLst>
    <p:sldId id="1912" r:id="rId2"/>
    <p:sldId id="1937" r:id="rId3"/>
    <p:sldId id="1866" r:id="rId4"/>
    <p:sldId id="1980" r:id="rId5"/>
    <p:sldId id="1981" r:id="rId6"/>
    <p:sldId id="1950" r:id="rId7"/>
    <p:sldId id="2007" r:id="rId8"/>
    <p:sldId id="2008" r:id="rId9"/>
    <p:sldId id="2009" r:id="rId10"/>
    <p:sldId id="2010" r:id="rId11"/>
    <p:sldId id="2011" r:id="rId12"/>
    <p:sldId id="2012" r:id="rId13"/>
    <p:sldId id="2014" r:id="rId14"/>
    <p:sldId id="2013" r:id="rId15"/>
    <p:sldId id="1868" r:id="rId16"/>
    <p:sldId id="2015" r:id="rId17"/>
    <p:sldId id="2016" r:id="rId18"/>
    <p:sldId id="2017" r:id="rId19"/>
    <p:sldId id="298" r:id="rId20"/>
    <p:sldId id="1949" r:id="rId21"/>
    <p:sldId id="1985" r:id="rId22"/>
    <p:sldId id="1986" r:id="rId23"/>
    <p:sldId id="1989" r:id="rId24"/>
    <p:sldId id="2006" r:id="rId25"/>
    <p:sldId id="1951" r:id="rId26"/>
    <p:sldId id="2002" r:id="rId27"/>
    <p:sldId id="1924" r:id="rId28"/>
  </p:sldIdLst>
  <p:sldSz cx="12192000" cy="6858000"/>
  <p:notesSz cx="6858000" cy="1381125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1912"/>
            <p14:sldId id="1937"/>
            <p14:sldId id="1866"/>
            <p14:sldId id="1980"/>
            <p14:sldId id="1981"/>
            <p14:sldId id="1950"/>
            <p14:sldId id="2007"/>
            <p14:sldId id="2008"/>
            <p14:sldId id="2009"/>
            <p14:sldId id="2010"/>
            <p14:sldId id="2011"/>
            <p14:sldId id="2012"/>
            <p14:sldId id="2014"/>
            <p14:sldId id="2013"/>
            <p14:sldId id="1868"/>
            <p14:sldId id="2015"/>
            <p14:sldId id="2016"/>
            <p14:sldId id="2017"/>
            <p14:sldId id="298"/>
            <p14:sldId id="1949"/>
            <p14:sldId id="1985"/>
            <p14:sldId id="1986"/>
            <p14:sldId id="1989"/>
            <p14:sldId id="2006"/>
            <p14:sldId id="1951"/>
            <p14:sldId id="2002"/>
            <p14:sldId id="192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7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9CEC"/>
    <a:srgbClr val="F8F8F8"/>
    <a:srgbClr val="FFB3BB"/>
    <a:srgbClr val="8DC8E8"/>
    <a:srgbClr val="D988DC"/>
    <a:srgbClr val="FE9D88"/>
    <a:srgbClr val="FFFFFF"/>
    <a:srgbClr val="243A5E"/>
    <a:srgbClr val="F2F2F2"/>
    <a:srgbClr val="E7EC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AB235C-7C78-4F7C-B980-47E7DE62EE37}" v="1" dt="2023-10-02T18:24:37.6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92" autoAdjust="0"/>
    <p:restoredTop sz="77333" autoAdjust="0"/>
  </p:normalViewPr>
  <p:slideViewPr>
    <p:cSldViewPr snapToGrid="0">
      <p:cViewPr varScale="1">
        <p:scale>
          <a:sx n="72" d="100"/>
          <a:sy n="72" d="100"/>
        </p:scale>
        <p:origin x="725" y="283"/>
      </p:cViewPr>
      <p:guideLst/>
    </p:cSldViewPr>
  </p:slideViewPr>
  <p:outlineViewPr>
    <p:cViewPr>
      <p:scale>
        <a:sx n="33" d="100"/>
        <a:sy n="33" d="100"/>
      </p:scale>
      <p:origin x="0" y="-2160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10" d="100"/>
          <a:sy n="210" d="100"/>
        </p:scale>
        <p:origin x="1188" y="-72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90693-86C7-4225-A79E-37EAF1D3A528}" type="datetime8">
              <a:rPr lang="en-US" smtClean="0">
                <a:latin typeface="Segoe UI" pitchFamily="34" charset="0"/>
              </a:rPr>
              <a:t>11/17/2024 3:25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41DD40AC-52EE-4622-9688-184DD41D92B5}" type="datetime8">
              <a:rPr lang="en-US" smtClean="0"/>
              <a:t>11/17/2024 3:25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https://learn.microsoft.com/training/modules/describe-azure-compute-networking-services/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9FF62F7-7D47-454D-ACBE-A189655586DF}" type="datetime8">
              <a:rPr lang="en-US" smtClean="0"/>
              <a:t>11/17/2024 3:25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06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B4310-376C-A086-DC62-D19E94612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C981E-C4EB-521A-16E9-A0781EFD0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0487F-4B8D-907C-1BB2-29597CCF0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735D9DC-02FC-4810-021C-435D5B265F0D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AC753-6F31-5A1D-1E1A-5A6B0F0C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FBF52EA-CBB5-15DC-8BEB-2A4E97205B4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11/17/2024 3:38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D8E8B-A115-4221-F9A4-673A8D9870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667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5111-969D-407D-1D7B-C0CA1F075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E7776E-30B5-00F5-1631-0B8BF69BE1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CB067E-F2A4-0F04-B912-F19C30A900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20EA335-7E07-9850-57CD-046B82A4433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654C5-961C-EF42-BECD-388ECBB62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F996F38-C35D-8F89-AD7F-A27C35105CC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11/17/2024 3:50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6E524-B442-7C14-5AD7-1D3B4866BC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633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85B98-D45A-88AC-9DA3-3C3434A86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4CFADE-9247-9657-92D1-A5B6CF2E7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BD00B3-0C8C-21C2-92E5-5A8D81313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8896AA1-8623-7E69-3EF0-33D6BA144D27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F6723-8BB7-8793-1132-7C9C4900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721B89-66D0-9D52-3817-409A35EC966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11/17/2024 3:54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86BD6-C77F-43CF-097F-CB5819D8821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998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890BE-E9B2-9A63-FF8B-68951C1EE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EA832B-DABD-247D-6DE2-C39DA9E6EA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900662-F538-B416-DA72-571A4A154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7211F6B-90D5-9EB2-DF86-3F466093AFE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A7BCB-0EF8-D8C7-938B-3397ECAD7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85C0723-37B2-F883-18DA-E754E38CAD79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11/17/2024 4:27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A8781-BD97-0ADE-1A07-E5AE58D284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512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C5A3D-A35C-39BE-BE3B-AC0983660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9876FA-0947-653C-6C7F-34BE009B8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08EDC7-2A66-3C38-DABB-C70BB14A3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8C945A1-25DE-0C1A-E4F7-53A501D21A70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E0EC3-B0AF-2290-5B16-68D66D6E5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237A25B-6A38-D006-FF98-D77CB825D21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11/17/2024 4:30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67F82-4BAD-9861-17E8-BC63741C16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19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https://learn.microsoft.com/training/modules/describe-azure-compute-networking-services/5-containers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Containers are a virtualization environment. However, unlike virtual machines, you do not manage an operating system. Containers are meant to be lightweight, and are designed to be created, scaled out, and stopped dynamically. 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Container Instances:</a:t>
            </a:r>
            <a:r>
              <a:rPr lang="en-I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E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https://azure.microsoft.com/en-us/services/container-instances/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E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Kubernetes Service:</a:t>
            </a:r>
            <a:r>
              <a:rPr lang="en-IE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E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https://azure.microsoft.com/en-us/services/kubernetes-service/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E" sz="1800" u="sng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https://www.youtube.com/watch?v=pg19Z8LL06w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841645F-EB2E-49C8-B390-662F845E7B4D}" type="datetime8">
              <a:rPr lang="en-US" smtClean="0"/>
              <a:t>11/17/2024 3:25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DD40AC-52EE-4622-9688-184DD41D92B5}" type="datetime8">
              <a:rPr lang="en-US" smtClean="0"/>
              <a:t>11/17/2024 5:04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368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B6507-9DC7-8310-1FD7-BB0EF6AFE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F1F975-AD01-8DEC-CA56-9D5B8A8A8E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404D52-DFD8-1D3B-3AD8-2D974435F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0D5B504-CEAA-4905-E796-F8BEDCB7147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D9BFF-10EB-AF69-BA6A-0A8DCAAAD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A5538C-EF53-165D-3990-B19E42FF763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11/17/2024 4:55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92EAED-4E4B-BAC9-46DF-DA37AF6E15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9012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https://learn.microsoft.com/training/modules/describe-azure-compute-networking-services/6-functions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Serverless 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computing is the evolution of cloud platforms in the direction of pure cloud native code. Serverless brings developers closer to business logic while insulating them from infrastructure concerns. It's a pattern that doesn't imply "no server" but rather, "less server." Serverless code is event-driven. Code may be triggered by anything from a traditional HTTP web request to a timer or the result of uploading a file. The infrastructure behind serverless allows for instant scale to meet elastic demands and offers </a:t>
            </a:r>
            <a:r>
              <a:rPr lang="en-US" sz="11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microbilling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truly "pay for what you use." Serverless requires a new way of thinking and approach to building applications and isn't the right solution for every problem. 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1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Functions 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n-US" sz="11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E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 that runs your service and not the underlying platform or infrastructure. </a:t>
            </a: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Creates infrastructure based on an event.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7F30B32-4CD6-44A7-8DE6-40212405F7B3}" type="datetime8">
              <a:rPr lang="en-US" smtClean="0"/>
              <a:t>11/17/2024 3:25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499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https://learn.microsoft.com/training/modules/describe-azure-compute-networking-services/7-describe-application-hosting-options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9A02F91-6BC8-4814-9771-A607F3CBB653}" type="datetime8">
              <a:rPr lang="en-US" smtClean="0"/>
              <a:t>11/17/2024 3:25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500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https://azure.microsoft.com/products/category/compute/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9E4C41C-6FA6-4785-8104-82581272BF3B}" type="datetime8">
              <a:rPr lang="en-US" smtClean="0"/>
              <a:t>11/17/2024 3:25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49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https://learn.microsoft.com/training/modules/describe-azure-storage-services/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FB27A55-DB36-4060-9A2C-F30CB9958C97}" type="datetime8">
              <a:rPr lang="en-US" smtClean="0"/>
              <a:t>11/17/2024 3:25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81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https://learn.microsoft.com/training/modules/describe-azure-storage-services/1-introduction</a:t>
            </a:r>
            <a:endParaRPr lang="en-US" sz="850" dirty="0">
              <a:latin typeface="Segoe UI Light"/>
              <a:cs typeface="Segoe U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0381B79-5F00-498B-9FA2-816F83F84EC4}" type="datetime8">
              <a:rPr lang="en-US" smtClean="0"/>
              <a:t>11/17/2024 3:25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61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https://learn.microsoft.com/training/modules/describe-azure-storage-services/2-accounts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10033BD-534A-4F51-A40B-2BCF6DF0B24A}" type="datetime8">
              <a:rPr lang="en-US" smtClean="0"/>
              <a:t>11/17/2024 3:25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8168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https://learn.microsoft.com/training/modules/describe-azure-storage-services/3-redundancy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58C03DD-086D-4EF8-B993-EEB4B39F8E37}" type="datetime8">
              <a:rPr lang="en-US" smtClean="0"/>
              <a:t>11/17/2024 3:25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958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IE" sz="900" b="0" i="0" u="none" strike="noStrike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https://learn.microsoft.com/training/modules/describe-azure-storage-services/4-describe-azure-storage-services</a:t>
            </a:r>
            <a:endParaRPr lang="en-US" sz="882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2BEDF383-B91C-4F2D-B491-439D971B4241}" type="datetime8">
              <a:rPr lang="en-US" smtClean="0"/>
              <a:t>11/17/2024 3:25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553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https://learn.microsoft.com/training/modules/describe-azure-storage-services/4-describe-azure-storage-services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80B0B4A-DEBB-4D44-B845-F14715F19722}" type="datetime8">
              <a:rPr lang="en-US" smtClean="0"/>
              <a:t>11/17/2024 3:25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598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https://learn.microsoft.com/training/modules/describe-azure-compute-networking-services/2-virtual-machines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Development and test: Azure VMs offer a quick and easy way to create a computer with specific configurations required to code and test an application.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Applications in the cloud: Because demand for your application can fluctuate, it might make economic sense to run it on a VM in Azure. You pay for extra VMs when you need them and shut them down when you don’t.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Extended datacenter: Virtual machines in an Azure virtual network can easily be connected to your organization’s network.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 virtual machines: https://azure.microsoft.com/en-us/services/virtual-machines/</a:t>
            </a:r>
            <a:endParaRPr lang="en-GB" sz="11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5E2EF9C-C199-492D-B709-10F7F14F116E}" type="datetime8">
              <a:rPr lang="en-US" smtClean="0"/>
              <a:t>11/17/2024 3:25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https://learn.microsoft.com/training/modules/describe-azure-compute-networking-services/2-virtual-machines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325CB41-5337-4554-9946-060DA560DBBA}" type="datetime8">
              <a:rPr lang="en-US" smtClean="0"/>
              <a:t>11/17/2024 3:25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627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https://learn.microsoft.com/training/modules/describe-azure-compute-networking-services/2-virtual-machines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endParaRPr lang="en-US" dirty="0">
              <a:latin typeface="+mn-lt"/>
            </a:endParaRPr>
          </a:p>
          <a:p>
            <a:pPr marL="0" indent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Update domain keeps VMs grouped if they can be rebooted at the same time without causing an outage.</a:t>
            </a:r>
          </a:p>
          <a:p>
            <a:pPr marL="0" indent="0"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</a:pPr>
            <a:r>
              <a:rPr lang="en-US" dirty="0">
                <a:latin typeface="+mn-lt"/>
              </a:rPr>
              <a:t>Fault domains group VMs based on common power and networking.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E9EEA20-CE09-4F64-82F1-8BD24CAD52EA}" type="datetime8">
              <a:rPr lang="en-US" smtClean="0"/>
              <a:t>11/17/2024 3:25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03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latin typeface="Segoe UI Light"/>
                <a:cs typeface="Segoe UI Light"/>
              </a:rPr>
              <a:t>https://learn.microsoft.com/training/modules/describe-azure-compute-networking-services/4-virtual-desktop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Segoe UI Light"/>
              <a:cs typeface="Segoe UI Light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 dirty="0">
              <a:latin typeface="Segoe UI Light"/>
              <a:cs typeface="Segoe UI Light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latin typeface="Segoe UI Light"/>
                <a:cs typeface="Segoe UI Light"/>
              </a:rPr>
              <a:t>https://learn.microsoft.com/azure/virtual-desktop/overview</a:t>
            </a: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11/17/2024 3:25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277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07FE1-5F8A-AF70-6EA5-81B9BE51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E46B9-5A42-9328-9560-3746008641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304447-C3EA-C477-D1A7-612597F6E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92B83D1-3A37-A9E9-4BC0-37386E23326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A332B-53CC-9C85-ABBF-A995B7B7B1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4E94721-9D80-8AC3-6035-BF447FB333C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FB27A55-DB36-4060-9A2C-F30CB9958C97}" type="datetime8">
              <a:rPr lang="en-US" smtClean="0"/>
              <a:t>11/17/2024 3:25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DC53E-B23E-A8A8-6F28-D96E54A5C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823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B431E-E269-60EE-9278-6A8091666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511DC-84A5-7C79-72D4-84F6050605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4FAF98-3C77-787F-DF22-74EB47F4FD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AEF933B-0195-F549-266F-24D2D76896B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B5C49-A613-E94B-9E01-03F420A6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2A90070-069D-55F9-D0B6-AAF10DD8E05D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11/17/2024 3:25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4D171-9241-C14B-A726-970DDF9B027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735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3C7D9-65F3-4C80-EBAE-3A59582A7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63908-EFFD-E3A8-6A3F-B4D54C4D0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E46108-BA98-E8D8-322C-3CDF54CE1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IE" sz="900" b="0" i="0" u="none" strike="noStrike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C1C364E-7156-10FB-5AAD-5B6EE648142D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469EC-E352-1F1C-8D89-A6746138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C3638E1-0B0B-C018-0D3A-041CD002C49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59E0BBB-1FE7-45CD-9853-2B65FA7CF55C}" type="datetime8">
              <a:rPr lang="en-US" smtClean="0"/>
              <a:t>11/17/2024 3:25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79DD1-66F7-FEE6-E226-15C0EDC0C8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362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E21C31D-925C-53B5-2E40-C54FF245B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3429000"/>
            <a:ext cx="5686955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DDA2A08-4E66-0E3E-D138-C376487FF5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150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4253EDB-56F0-1036-A65B-02ABC067A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0619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56100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A02CAEB8-26C8-4DCC-A205-1958858BB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1913466"/>
            <a:ext cx="3121026" cy="4944533"/>
          </a:xfrm>
          <a:prstGeom prst="round1Rect">
            <a:avLst>
              <a:gd name="adj" fmla="val 6737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B1C1BF3-6AA8-9E3D-6C13-9D294A95EC9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6039" y="1926472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B36A2A5-3D3D-6672-23D6-32211E5333A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58229" y="2578100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4A355BE-EC00-02A7-CF83-86D8F4D79C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8263" y="2542117"/>
            <a:ext cx="2027938" cy="492443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01493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Clickdown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890A9B-98DE-E407-1677-225E1CB27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887" y="0"/>
            <a:ext cx="6891565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60FA2C5-0F45-1F96-1312-4AD604060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7958667" y="1348398"/>
            <a:ext cx="3793070" cy="4707465"/>
          </a:xfrm>
          <a:prstGeom prst="round2SameRect">
            <a:avLst>
              <a:gd name="adj1" fmla="val 2163"/>
              <a:gd name="adj2" fmla="val 0"/>
            </a:avLst>
          </a:prstGeom>
          <a:solidFill>
            <a:srgbClr val="E8E6DF"/>
          </a:solidFill>
          <a:ln w="6350">
            <a:noFill/>
          </a:ln>
          <a:effectLst>
            <a:outerShdw blurRad="127000" dist="76200" dir="9600000" algn="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none" lIns="274320" tIns="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3000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58406-DE31-8249-0E02-6D12B150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8887" y="1759165"/>
            <a:ext cx="4737876" cy="3870680"/>
          </a:xfrm>
          <a:prstGeom prst="rect">
            <a:avLst/>
          </a:prstGeom>
          <a:noFill/>
          <a:ln w="38100">
            <a:noFill/>
          </a:ln>
          <a:effectLst/>
        </p:spPr>
      </p:pic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02C46-D31C-FDEF-C231-716FBE6417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7724775" y="2041526"/>
            <a:ext cx="4467225" cy="331152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914400" tIns="0" rIns="914400" bIns="14630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website screenshot here or click or tap 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5F9DFC-8F86-66C5-68A6-019BCDEDB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56522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FD7D075-9E51-3CE8-5505-AE5C8CAB04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1594155"/>
            <a:ext cx="565457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4BA9016-5747-B1D1-36DE-145A4E94C4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565220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481D8892-E962-43F0-5F5F-08F524F7E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171398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3600">
          <p15:clr>
            <a:srgbClr val="FBAE40"/>
          </p15:clr>
        </p15:guide>
        <p15:guide id="32" orient="horz" pos="3408">
          <p15:clr>
            <a:srgbClr val="FBAE40"/>
          </p15:clr>
        </p15:guide>
        <p15:guide id="33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Path3_OffWhit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796286D3-2BE2-274E-2C22-7C5E05965A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6E9B7-4924-90AE-8E65-159052FB5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3144660"/>
            <a:ext cx="12192001" cy="30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153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1096F-1307-5006-527D-D3AF4C75C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345239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CF739926-D45E-64CA-0DB0-97104E14A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76806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1347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1101347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F16CAC6C-E57B-D312-6754-C68FA11C5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21841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E09A77D-BE61-2556-4E7D-60B0A94FD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CA4E92E8-A50E-5AB4-8891-983AC58DB6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5538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8189027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364224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361973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4340E81D-820D-EB95-DECF-8E23BA57E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97115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>
            <a:lvl1pPr>
              <a:defRPr sz="24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0B703353-C9ED-0F6F-D7CB-28042BD05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09701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60C4C06-0136-7314-8B24-FE41EFCE1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8856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7F0464-FA9D-1DC7-827A-17DF799B9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8881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1FB34ED-A66E-89F2-95F6-C0038B4955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4978881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54F7E24-0716-000F-A23E-D45713ECDD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0" y="1152766"/>
            <a:ext cx="12192000" cy="3444634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30DA7-1CDF-18F6-E151-AAB77695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BC534918-4E28-3067-DE75-AAF487EA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76194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-column_Callou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5E5F3DC3-1739-4680-A88C-C7B8F0E6D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1044938" cy="492443"/>
          </a:xfrm>
        </p:spPr>
        <p:txBody>
          <a:bodyPr/>
          <a:lstStyle>
            <a:lvl1pPr>
              <a:defRPr sz="32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07B0D1-31C1-C209-CE85-DD1D42B62A7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064000" y="1581150"/>
            <a:ext cx="7535862" cy="4430720"/>
          </a:xfrm>
          <a:prstGeom prst="rect">
            <a:avLst/>
          </a:prstGeom>
          <a:solidFill>
            <a:srgbClr val="F4F4F7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3E60F0-F025-04E8-0E46-71699A62E4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105096-7BC3-1383-8EE1-744002B706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31728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3463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60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20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5646CF9B-C3C6-BF79-10C9-634FDE6DD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421083"/>
            <a:ext cx="4151312" cy="19797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0F5475-3B44-242B-B1A2-3792560DFA83}"/>
              </a:ext>
            </a:extLst>
          </p:cNvPr>
          <p:cNvSpPr/>
          <p:nvPr userDrawn="1"/>
        </p:nvSpPr>
        <p:spPr bwMode="auto">
          <a:xfrm>
            <a:off x="12407900" y="0"/>
            <a:ext cx="558800" cy="482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21EBC0-854A-5688-FF3C-45515E483E5C}"/>
              </a:ext>
            </a:extLst>
          </p:cNvPr>
          <p:cNvSpPr/>
          <p:nvPr userDrawn="1"/>
        </p:nvSpPr>
        <p:spPr bwMode="auto">
          <a:xfrm>
            <a:off x="12407900" y="570345"/>
            <a:ext cx="558800" cy="482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9E4A98-A4F7-D8F1-A6C5-85839D9AF653}"/>
              </a:ext>
            </a:extLst>
          </p:cNvPr>
          <p:cNvSpPr/>
          <p:nvPr userDrawn="1"/>
        </p:nvSpPr>
        <p:spPr bwMode="auto">
          <a:xfrm>
            <a:off x="12407900" y="1140690"/>
            <a:ext cx="558800" cy="482600"/>
          </a:xfrm>
          <a:prstGeom prst="rect">
            <a:avLst/>
          </a:prstGeom>
          <a:solidFill>
            <a:srgbClr val="8DC8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F061A3-576A-EC15-368D-344D6E45C500}"/>
              </a:ext>
            </a:extLst>
          </p:cNvPr>
          <p:cNvSpPr/>
          <p:nvPr userDrawn="1"/>
        </p:nvSpPr>
        <p:spPr bwMode="auto">
          <a:xfrm>
            <a:off x="12407900" y="1711035"/>
            <a:ext cx="558800" cy="482600"/>
          </a:xfrm>
          <a:prstGeom prst="rect">
            <a:avLst/>
          </a:prstGeom>
          <a:solidFill>
            <a:srgbClr val="FFB3B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5B7EBE-BFA2-8FEF-910E-C6316FACDC41}"/>
              </a:ext>
            </a:extLst>
          </p:cNvPr>
          <p:cNvSpPr/>
          <p:nvPr userDrawn="1"/>
        </p:nvSpPr>
        <p:spPr bwMode="auto">
          <a:xfrm>
            <a:off x="12407900" y="2281380"/>
            <a:ext cx="558800" cy="482600"/>
          </a:xfrm>
          <a:prstGeom prst="rect">
            <a:avLst/>
          </a:prstGeom>
          <a:solidFill>
            <a:srgbClr val="F5C7B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0038CA-3181-3D50-EB44-82DF12453F98}"/>
              </a:ext>
            </a:extLst>
          </p:cNvPr>
          <p:cNvSpPr/>
          <p:nvPr userDrawn="1"/>
        </p:nvSpPr>
        <p:spPr bwMode="auto">
          <a:xfrm>
            <a:off x="12407900" y="2851725"/>
            <a:ext cx="558800" cy="482600"/>
          </a:xfrm>
          <a:prstGeom prst="rect">
            <a:avLst/>
          </a:prstGeom>
          <a:solidFill>
            <a:srgbClr val="DCC3D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1037B5-1689-3897-702A-C31D550212FD}"/>
              </a:ext>
            </a:extLst>
          </p:cNvPr>
          <p:cNvSpPr/>
          <p:nvPr userDrawn="1"/>
        </p:nvSpPr>
        <p:spPr bwMode="auto">
          <a:xfrm>
            <a:off x="12407900" y="3422070"/>
            <a:ext cx="558800" cy="482600"/>
          </a:xfrm>
          <a:prstGeom prst="rect">
            <a:avLst/>
          </a:prstGeom>
          <a:solidFill>
            <a:srgbClr val="BCD9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F503AE-C481-827A-D939-F51084FAB13A}"/>
              </a:ext>
            </a:extLst>
          </p:cNvPr>
          <p:cNvSpPr/>
          <p:nvPr userDrawn="1"/>
        </p:nvSpPr>
        <p:spPr bwMode="auto">
          <a:xfrm>
            <a:off x="12407900" y="3992418"/>
            <a:ext cx="558800" cy="482600"/>
          </a:xfrm>
          <a:prstGeom prst="rect">
            <a:avLst/>
          </a:prstGeom>
          <a:solidFill>
            <a:srgbClr val="FFD5D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213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7" r:id="rId1"/>
    <p:sldLayoutId id="2147484958" r:id="rId2"/>
    <p:sldLayoutId id="2147484964" r:id="rId3"/>
    <p:sldLayoutId id="2147484965" r:id="rId4"/>
    <p:sldLayoutId id="2147484966" r:id="rId5"/>
    <p:sldLayoutId id="2147484968" r:id="rId6"/>
    <p:sldLayoutId id="2147484970" r:id="rId7"/>
    <p:sldLayoutId id="2147484974" r:id="rId8"/>
    <p:sldLayoutId id="2147484978" r:id="rId9"/>
    <p:sldLayoutId id="2147484984" r:id="rId10"/>
    <p:sldLayoutId id="2147484986" r:id="rId11"/>
    <p:sldLayoutId id="2147484994" r:id="rId1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4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A5A5A5"/>
          </p15:clr>
        </p15:guide>
        <p15:guide id="2" pos="7680">
          <p15:clr>
            <a:srgbClr val="A5A5A5"/>
          </p15:clr>
        </p15:guide>
        <p15:guide id="3" pos="186">
          <p15:clr>
            <a:srgbClr val="A5A5A5"/>
          </p15:clr>
        </p15:guide>
        <p15:guide id="26" pos="7496">
          <p15:clr>
            <a:srgbClr val="A5A5A5"/>
          </p15:clr>
        </p15:guide>
        <p15:guide id="27" orient="horz">
          <p15:clr>
            <a:srgbClr val="A5A5A5"/>
          </p15:clr>
        </p15:guide>
        <p15:guide id="28" orient="horz" pos="4320">
          <p15:clr>
            <a:srgbClr val="A5A5A5"/>
          </p15:clr>
        </p15:guide>
        <p15:guide id="29" orient="horz" pos="184">
          <p15:clr>
            <a:srgbClr val="A5A5A5"/>
          </p15:clr>
        </p15:guide>
        <p15:guide id="40" orient="horz" pos="4134">
          <p15:clr>
            <a:srgbClr val="A5A5A5"/>
          </p15:clr>
        </p15:guide>
        <p15:guide id="42" pos="365">
          <p15:clr>
            <a:srgbClr val="C35EA4"/>
          </p15:clr>
        </p15:guide>
        <p15:guide id="43" orient="horz" pos="367">
          <p15:clr>
            <a:srgbClr val="C35EA4"/>
          </p15:clr>
        </p15:guide>
        <p15:guide id="44" orient="horz" pos="3953">
          <p15:clr>
            <a:srgbClr val="C35EA4"/>
          </p15:clr>
        </p15:guide>
        <p15:guide id="45" pos="7307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sv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hyperlink" Target="https://ugeek.github.io/blog/post/2021-04-05-docker-en-ubuntu-1804.html" TargetMode="External"/><Relationship Id="rId4" Type="http://schemas.openxmlformats.org/officeDocument/2006/relationships/image" Target="../media/image24.sv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hyperlink" Target="https://ugeek.github.io/blog/post/2021-04-05-docker-en-ubuntu-1804.html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ugeek.github.io/blog/post/2021-04-05-docker-en-ubuntu-1804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3920A61-A5B4-8318-C186-EC0EF982A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Compute and networking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9261AA-83B2-BB1C-FC03-3B58EDB65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898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E6D41-214F-462E-8DB8-96695E094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551116-F1A3-C7C5-EF3A-3DE96DE67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477340"/>
            <a:ext cx="11044938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Development process with Containers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7F040D-2CC6-E66E-4810-9E940D2C73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5691" y="1555777"/>
            <a:ext cx="5848904" cy="4770537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No need to install anything on machine.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Own isolated environment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Packaged with all dependencies and configs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Start service as Docker container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Command same for all OS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Command same for all services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Easy to run different versions of same app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0B80F-1B64-BF02-FE97-95ECB2780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377804-5CFE-3D51-9B90-A15BADF567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3181" y="1384736"/>
            <a:ext cx="4356802" cy="43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8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5BCC0-A970-032D-F0B3-619BCDC41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C7DEBF-B2EF-3CEB-87A6-E0C23C7F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477340"/>
            <a:ext cx="11044938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Deployment process before Containers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005211-183A-1AE6-1681-BA7FEF44EB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9438" y="1384736"/>
            <a:ext cx="10552850" cy="4678204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b="1" dirty="0">
                <a:cs typeface="Segoe UI Semilight" panose="020B0402040204020203" pitchFamily="34" charset="0"/>
              </a:rPr>
              <a:t>Process: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r>
              <a:rPr lang="en-IE" sz="2600" dirty="0">
                <a:cs typeface="Segoe UI Semilight" panose="020B0402040204020203" pitchFamily="34" charset="0"/>
              </a:rPr>
              <a:t>Development team provides artifacts and instructions to Ops team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r>
              <a:rPr lang="en-IE" sz="2600" dirty="0">
                <a:cs typeface="Segoe UI Semilight" panose="020B0402040204020203" pitchFamily="34" charset="0"/>
              </a:rPr>
              <a:t>Ops team handles installing and configuring apps and its dependencies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endParaRPr lang="en-IE" sz="26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b="1" dirty="0">
                <a:cs typeface="Segoe UI Semilight" panose="020B0402040204020203" pitchFamily="34" charset="0"/>
              </a:rPr>
              <a:t>Problem: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r>
              <a:rPr lang="en-IE" sz="2600" dirty="0">
                <a:cs typeface="Segoe UI Semilight" panose="020B0402040204020203" pitchFamily="34" charset="0"/>
              </a:rPr>
              <a:t>Installations and configurations done directly on Server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r>
              <a:rPr lang="en-IE" sz="2600" dirty="0">
                <a:cs typeface="Segoe UI Semilight" panose="020B0402040204020203" pitchFamily="34" charset="0"/>
              </a:rPr>
              <a:t>Dependency version conflicts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r>
              <a:rPr lang="en-IE" sz="2600" dirty="0">
                <a:cs typeface="Segoe UI Semilight" panose="020B0402040204020203" pitchFamily="34" charset="0"/>
              </a:rPr>
              <a:t>Miscommunication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r>
              <a:rPr lang="en-IE" sz="2600" dirty="0">
                <a:cs typeface="Segoe UI Semilight" panose="020B0402040204020203" pitchFamily="34" charset="0"/>
              </a:rPr>
              <a:t>Human errors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B09364-464C-A8F9-7702-7BFF3BFA1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2987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C3A53-8291-A423-4E93-D73BFD6E0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092A1D5-555C-69FB-946C-12144486E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477340"/>
            <a:ext cx="11044938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Deployment with Containers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5DD722E-94B3-82F5-0DFA-35D9C7094E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9438" y="1384736"/>
            <a:ext cx="10552850" cy="2816156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b="1" dirty="0">
                <a:cs typeface="Segoe UI Semilight" panose="020B0402040204020203" pitchFamily="34" charset="0"/>
              </a:rPr>
              <a:t>Process: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r>
              <a:rPr lang="en-IE" sz="2600" dirty="0">
                <a:cs typeface="Segoe UI Semilight" panose="020B0402040204020203" pitchFamily="34" charset="0"/>
              </a:rPr>
              <a:t>Development create app package including all dependencies.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r>
              <a:rPr lang="en-IE" sz="2600" dirty="0">
                <a:cs typeface="Segoe UI Semilight" panose="020B0402040204020203" pitchFamily="34" charset="0"/>
              </a:rPr>
              <a:t>Docker artifact includes everything that app needs.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r>
              <a:rPr lang="en-IE" sz="2600" dirty="0">
                <a:cs typeface="Segoe UI Semilight" panose="020B0402040204020203" pitchFamily="34" charset="0"/>
              </a:rPr>
              <a:t>Instead textual, everything is packaged inside Docker artifact.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r>
              <a:rPr lang="en-IE" sz="2600" dirty="0">
                <a:cs typeface="Segoe UI Semilight" panose="020B0402040204020203" pitchFamily="34" charset="0"/>
              </a:rPr>
              <a:t>No configurations needed on the server</a:t>
            </a:r>
          </a:p>
          <a:p>
            <a:pPr marL="470916" lvl="1" indent="-225425">
              <a:spcBef>
                <a:spcPts val="0"/>
              </a:spcBef>
              <a:spcAft>
                <a:spcPts val="600"/>
              </a:spcAft>
            </a:pPr>
            <a:r>
              <a:rPr lang="en-IE" sz="2600" dirty="0">
                <a:cs typeface="Segoe UI Semilight" panose="020B0402040204020203" pitchFamily="34" charset="0"/>
              </a:rPr>
              <a:t>Ops teams only needs to run a Docker command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E28473-F5F9-8B08-C00D-82151A5A8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1541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22603-BEE2-7F26-4338-2E4704C22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849505-D9DB-18F5-4D5F-3B43FEB7B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477340"/>
            <a:ext cx="11044938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How OS is made up of?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D193EF-0FE6-99A1-F16C-F15427AAF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E49BC4-C7A2-4182-AB56-04EC967A8EA2}"/>
              </a:ext>
            </a:extLst>
          </p:cNvPr>
          <p:cNvSpPr/>
          <p:nvPr/>
        </p:nvSpPr>
        <p:spPr bwMode="auto">
          <a:xfrm>
            <a:off x="6754664" y="5421805"/>
            <a:ext cx="4869712" cy="879957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Hardware</a:t>
            </a:r>
            <a:endParaRPr lang="en-IN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EFE06B-B590-FB15-749C-FF81CA87BE17}"/>
              </a:ext>
            </a:extLst>
          </p:cNvPr>
          <p:cNvSpPr/>
          <p:nvPr/>
        </p:nvSpPr>
        <p:spPr bwMode="auto">
          <a:xfrm>
            <a:off x="6754664" y="3628953"/>
            <a:ext cx="4869712" cy="879957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 Kernel</a:t>
            </a:r>
            <a:endParaRPr lang="en-IN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B46A14-E6DD-08F5-E3A0-7201B724319B}"/>
              </a:ext>
            </a:extLst>
          </p:cNvPr>
          <p:cNvSpPr/>
          <p:nvPr/>
        </p:nvSpPr>
        <p:spPr bwMode="auto">
          <a:xfrm>
            <a:off x="6754664" y="1815623"/>
            <a:ext cx="4869712" cy="879957"/>
          </a:xfrm>
          <a:prstGeom prst="rect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OS Applications Layer</a:t>
            </a:r>
            <a:endParaRPr lang="en-IN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Graphic 10" descr="Processor with solid fill">
            <a:extLst>
              <a:ext uri="{FF2B5EF4-FFF2-40B4-BE49-F238E27FC236}">
                <a16:creationId xmlns:a16="http://schemas.microsoft.com/office/drawing/2014/main" id="{79C82D69-1EEA-CE2D-AAE3-EC65CABBA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4052" y="5844562"/>
            <a:ext cx="914400" cy="914400"/>
          </a:xfrm>
          <a:prstGeom prst="rect">
            <a:avLst/>
          </a:prstGeom>
        </p:spPr>
      </p:pic>
      <p:pic>
        <p:nvPicPr>
          <p:cNvPr id="13" name="Graphic 12" descr="Optical disc with solid fill">
            <a:extLst>
              <a:ext uri="{FF2B5EF4-FFF2-40B4-BE49-F238E27FC236}">
                <a16:creationId xmlns:a16="http://schemas.microsoft.com/office/drawing/2014/main" id="{7873BF42-6FD8-BC6F-E621-AC1CF56E20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8391" y="5807348"/>
            <a:ext cx="914400" cy="914400"/>
          </a:xfrm>
          <a:prstGeom prst="rect">
            <a:avLst/>
          </a:prstGeom>
        </p:spPr>
      </p:pic>
      <p:pic>
        <p:nvPicPr>
          <p:cNvPr id="15" name="Graphic 14" descr="Browser window with solid fill">
            <a:extLst>
              <a:ext uri="{FF2B5EF4-FFF2-40B4-BE49-F238E27FC236}">
                <a16:creationId xmlns:a16="http://schemas.microsoft.com/office/drawing/2014/main" id="{DECD1CD2-EE82-DED1-0CF3-D7F8BE002E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4052" y="1291781"/>
            <a:ext cx="914400" cy="914400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B3EFCA80-BB6B-822B-D391-A2EC1AB18AF4}"/>
              </a:ext>
            </a:extLst>
          </p:cNvPr>
          <p:cNvSpPr/>
          <p:nvPr/>
        </p:nvSpPr>
        <p:spPr bwMode="auto">
          <a:xfrm>
            <a:off x="7918452" y="2706213"/>
            <a:ext cx="499730" cy="933373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D6301F4-0AA2-99C6-597E-3E576BCF3A3F}"/>
              </a:ext>
            </a:extLst>
          </p:cNvPr>
          <p:cNvSpPr/>
          <p:nvPr/>
        </p:nvSpPr>
        <p:spPr bwMode="auto">
          <a:xfrm>
            <a:off x="7918452" y="4518755"/>
            <a:ext cx="499730" cy="933373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C7E6C753-4B8E-B7B2-D9C0-99BA9956FE7B}"/>
              </a:ext>
            </a:extLst>
          </p:cNvPr>
          <p:cNvSpPr/>
          <p:nvPr/>
        </p:nvSpPr>
        <p:spPr bwMode="auto">
          <a:xfrm rot="10800000">
            <a:off x="9581970" y="2675102"/>
            <a:ext cx="499730" cy="933373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3ED80E89-862E-A4DF-91A1-1010B9EC71C0}"/>
              </a:ext>
            </a:extLst>
          </p:cNvPr>
          <p:cNvSpPr/>
          <p:nvPr/>
        </p:nvSpPr>
        <p:spPr bwMode="auto">
          <a:xfrm rot="10800000">
            <a:off x="9626535" y="4485435"/>
            <a:ext cx="499730" cy="933373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19" descr="A blue whale with boxes on it&#10;&#10;Description automatically generated">
            <a:extLst>
              <a:ext uri="{FF2B5EF4-FFF2-40B4-BE49-F238E27FC236}">
                <a16:creationId xmlns:a16="http://schemas.microsoft.com/office/drawing/2014/main" id="{9FFF6F2D-F35F-537C-ADAD-D6042BA889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273549" y="1564380"/>
            <a:ext cx="1722083" cy="147094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AC36B3D-FA1A-016D-0C03-0AC9EF94A9D6}"/>
              </a:ext>
            </a:extLst>
          </p:cNvPr>
          <p:cNvSpPr/>
          <p:nvPr/>
        </p:nvSpPr>
        <p:spPr bwMode="auto">
          <a:xfrm>
            <a:off x="6507127" y="1133493"/>
            <a:ext cx="5380074" cy="1901833"/>
          </a:xfrm>
          <a:prstGeom prst="rect">
            <a:avLst/>
          </a:prstGeom>
          <a:noFill/>
          <a:ln w="28575">
            <a:solidFill>
              <a:srgbClr val="099CE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AA94A7-FF7A-5123-CA83-4F20945A8AAB}"/>
              </a:ext>
            </a:extLst>
          </p:cNvPr>
          <p:cNvSpPr/>
          <p:nvPr/>
        </p:nvSpPr>
        <p:spPr bwMode="auto">
          <a:xfrm>
            <a:off x="6096000" y="501475"/>
            <a:ext cx="5971953" cy="4527895"/>
          </a:xfrm>
          <a:prstGeom prst="rect">
            <a:avLst/>
          </a:prstGeom>
          <a:noFill/>
          <a:ln w="28575">
            <a:solidFill>
              <a:srgbClr val="00B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4BD2C9F-656F-C66B-04D8-23D82916F9D7}"/>
              </a:ext>
            </a:extLst>
          </p:cNvPr>
          <p:cNvGrpSpPr/>
          <p:nvPr/>
        </p:nvGrpSpPr>
        <p:grpSpPr>
          <a:xfrm>
            <a:off x="4641485" y="3656351"/>
            <a:ext cx="1230136" cy="1412109"/>
            <a:chOff x="4641485" y="3656351"/>
            <a:chExt cx="1230136" cy="1412109"/>
          </a:xfrm>
        </p:grpSpPr>
        <p:pic>
          <p:nvPicPr>
            <p:cNvPr id="25" name="Graphic 24" descr="Laptop with solid fill">
              <a:extLst>
                <a:ext uri="{FF2B5EF4-FFF2-40B4-BE49-F238E27FC236}">
                  <a16:creationId xmlns:a16="http://schemas.microsoft.com/office/drawing/2014/main" id="{7F1D6569-2226-7464-B3C5-21211AC84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41485" y="3656351"/>
              <a:ext cx="1230136" cy="12301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FF4D03-098B-5625-8381-7EA65394A5B5}"/>
                </a:ext>
              </a:extLst>
            </p:cNvPr>
            <p:cNvSpPr txBox="1"/>
            <p:nvPr/>
          </p:nvSpPr>
          <p:spPr>
            <a:xfrm>
              <a:off x="5011896" y="4704514"/>
              <a:ext cx="635441" cy="3639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VM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4427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50095-6220-A20A-E11B-EED78C56F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526727-6269-BC0A-5A49-8156518F5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31" y="238941"/>
            <a:ext cx="11044938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Virtual Machine vs Docker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746EA-62CE-FFB5-7EC0-0A36F0F984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8982" y="2472570"/>
            <a:ext cx="5522469" cy="2993576"/>
          </a:xfrm>
        </p:spPr>
        <p:txBody>
          <a:bodyPr/>
          <a:lstStyle/>
          <a:p>
            <a:pPr marL="342900" indent="-225425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</a:pPr>
            <a:r>
              <a:rPr lang="en-IE" sz="2400" dirty="0">
                <a:cs typeface="Segoe UI Semilight" panose="020B0402040204020203" pitchFamily="34" charset="0"/>
              </a:rPr>
              <a:t>Docker images, couple of MB</a:t>
            </a:r>
          </a:p>
          <a:p>
            <a:pPr marL="342900" indent="-225425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</a:pPr>
            <a:r>
              <a:rPr lang="en-IE" sz="2400" dirty="0">
                <a:cs typeface="Segoe UI Semilight" panose="020B0402040204020203" pitchFamily="34" charset="0"/>
              </a:rPr>
              <a:t>Containers take seconds to start</a:t>
            </a:r>
          </a:p>
          <a:p>
            <a:pPr marL="342900" indent="-225425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</a:pPr>
            <a:r>
              <a:rPr lang="en-IE" sz="2400" dirty="0">
                <a:cs typeface="Segoe UI Semilight" panose="020B0402040204020203" pitchFamily="34" charset="0"/>
              </a:rPr>
              <a:t>Compatible only with Linux (Docker desktop for Windows and Mac)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FC4FBD-727C-1790-9190-D45CA4FF9E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20" name="Picture 19" descr="A blue whale with boxes on it&#10;&#10;Description automatically generated">
            <a:extLst>
              <a:ext uri="{FF2B5EF4-FFF2-40B4-BE49-F238E27FC236}">
                <a16:creationId xmlns:a16="http://schemas.microsoft.com/office/drawing/2014/main" id="{73C1ABF6-E003-DDDF-055D-F267F29DD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79139" y="728005"/>
            <a:ext cx="1722083" cy="147094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C9BD986-7CEE-89A1-9210-D84A0128A090}"/>
              </a:ext>
            </a:extLst>
          </p:cNvPr>
          <p:cNvGrpSpPr/>
          <p:nvPr/>
        </p:nvGrpSpPr>
        <p:grpSpPr>
          <a:xfrm>
            <a:off x="8437308" y="800275"/>
            <a:ext cx="1230136" cy="1412109"/>
            <a:chOff x="4641485" y="3656351"/>
            <a:chExt cx="1230136" cy="1412109"/>
          </a:xfrm>
        </p:grpSpPr>
        <p:pic>
          <p:nvPicPr>
            <p:cNvPr id="25" name="Graphic 24" descr="Laptop with solid fill">
              <a:extLst>
                <a:ext uri="{FF2B5EF4-FFF2-40B4-BE49-F238E27FC236}">
                  <a16:creationId xmlns:a16="http://schemas.microsoft.com/office/drawing/2014/main" id="{AB13B796-4D99-427B-5A7E-49AA16AE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41485" y="3656351"/>
              <a:ext cx="1230136" cy="12301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497B85-F63F-67E8-02C1-F71D544BD658}"/>
                </a:ext>
              </a:extLst>
            </p:cNvPr>
            <p:cNvSpPr txBox="1"/>
            <p:nvPr/>
          </p:nvSpPr>
          <p:spPr>
            <a:xfrm>
              <a:off x="5011896" y="4704514"/>
              <a:ext cx="635441" cy="3639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VM</a:t>
              </a:r>
            </a:p>
          </p:txBody>
        </p:sp>
      </p:grp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0A933CB8-EBA8-81DF-ED8A-B138C8BAD9A4}"/>
              </a:ext>
            </a:extLst>
          </p:cNvPr>
          <p:cNvSpPr txBox="1">
            <a:spLocks/>
          </p:cNvSpPr>
          <p:nvPr/>
        </p:nvSpPr>
        <p:spPr>
          <a:xfrm>
            <a:off x="6875083" y="2472570"/>
            <a:ext cx="5136153" cy="2254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5425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</a:pPr>
            <a:r>
              <a:rPr lang="en-IE" sz="2400" dirty="0">
                <a:cs typeface="Segoe UI Semilight" panose="020B0402040204020203" pitchFamily="34" charset="0"/>
              </a:rPr>
              <a:t>VM images, couple of GB</a:t>
            </a:r>
          </a:p>
          <a:p>
            <a:pPr marL="342900" indent="-225425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</a:pPr>
            <a:r>
              <a:rPr lang="en-IE" sz="2400" dirty="0">
                <a:cs typeface="Segoe UI Semilight" panose="020B0402040204020203" pitchFamily="34" charset="0"/>
              </a:rPr>
              <a:t>VMs take minutes to start</a:t>
            </a:r>
          </a:p>
          <a:p>
            <a:pPr marL="342900" indent="-225425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</a:pPr>
            <a:r>
              <a:rPr lang="en-IE" sz="2400" dirty="0">
                <a:cs typeface="Segoe UI Semilight" panose="020B0402040204020203" pitchFamily="34" charset="0"/>
              </a:rPr>
              <a:t>VM is compatible with all OS</a:t>
            </a:r>
          </a:p>
        </p:txBody>
      </p:sp>
    </p:spTree>
    <p:extLst>
      <p:ext uri="{BB962C8B-B14F-4D97-AF65-F5344CB8AC3E}">
        <p14:creationId xmlns:p14="http://schemas.microsoft.com/office/powerpoint/2010/main" val="353867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26416ABA-4CD2-210B-E5EB-933CA063C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Azure container services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589A832-E09A-19AD-D95A-40B26C7C63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677108"/>
          </a:xfrm>
        </p:spPr>
        <p:txBody>
          <a:bodyPr/>
          <a:lstStyle/>
          <a:p>
            <a:r>
              <a:rPr lang="en-IE" sz="2200" dirty="0">
                <a:latin typeface="+mn-lt"/>
              </a:rPr>
              <a:t>Azure </a:t>
            </a:r>
            <a:r>
              <a:rPr lang="en-IE" sz="2200" b="1" dirty="0">
                <a:latin typeface="+mn-lt"/>
              </a:rPr>
              <a:t>containers</a:t>
            </a:r>
            <a:r>
              <a:rPr lang="en-IE" sz="2200" dirty="0">
                <a:latin typeface="+mn-lt"/>
              </a:rPr>
              <a:t> provide a lightweight, virtualized environment that does not require operating system management, and can respond to changes on demand.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991CEDE-C2AF-AF11-8571-93A82540E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4199" y="2403828"/>
            <a:ext cx="11011599" cy="889906"/>
            <a:chOff x="584199" y="2403828"/>
            <a:chExt cx="11011599" cy="889906"/>
          </a:xfrm>
        </p:grpSpPr>
        <p:pic>
          <p:nvPicPr>
            <p:cNvPr id="20" name="Picture 6">
              <a:extLst>
                <a:ext uri="{FF2B5EF4-FFF2-40B4-BE49-F238E27FC236}">
                  <a16:creationId xmlns:a16="http://schemas.microsoft.com/office/drawing/2014/main" id="{B5514AA2-51AA-F5AC-543A-E693C03BE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84199" y="2403828"/>
              <a:ext cx="889906" cy="889906"/>
            </a:xfrm>
            <a:prstGeom prst="rect">
              <a:avLst/>
            </a:prstGeom>
          </p:spPr>
        </p:pic>
        <p:sp>
          <p:nvSpPr>
            <p:cNvPr id="23" name="Text Placeholder 5">
              <a:extLst>
                <a:ext uri="{FF2B5EF4-FFF2-40B4-BE49-F238E27FC236}">
                  <a16:creationId xmlns:a16="http://schemas.microsoft.com/office/drawing/2014/main" id="{339210CC-7A4D-5689-9785-E02CDAD80AF7}"/>
                </a:ext>
              </a:extLst>
            </p:cNvPr>
            <p:cNvSpPr txBox="1">
              <a:spLocks/>
            </p:cNvSpPr>
            <p:nvPr/>
          </p:nvSpPr>
          <p:spPr>
            <a:xfrm>
              <a:off x="1830968" y="2541005"/>
              <a:ext cx="9764830" cy="61555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sz="2000" b="1" dirty="0">
                  <a:solidFill>
                    <a:schemeClr val="tx1"/>
                  </a:solidFill>
                  <a:latin typeface="+mn-lt"/>
                  <a:cs typeface="Segoe UI Semilight"/>
                </a:rPr>
                <a:t>Azure Container Instances</a:t>
              </a:r>
              <a:r>
                <a:rPr lang="en-IE" sz="2000" dirty="0">
                  <a:solidFill>
                    <a:schemeClr val="tx1"/>
                  </a:solidFill>
                  <a:latin typeface="+mn-lt"/>
                  <a:cs typeface="Segoe UI Semilight"/>
                </a:rPr>
                <a:t>: A PaaS offering that runs a container or pod of containers in Azure.</a:t>
              </a:r>
            </a:p>
          </p:txBody>
        </p:sp>
      </p:grpSp>
      <p:grpSp>
        <p:nvGrpSpPr>
          <p:cNvPr id="4" name="Group 3" descr="Azure Container Instances Apps.  A shipping container with an arrow showing it moved into the cloud.">
            <a:extLst>
              <a:ext uri="{FF2B5EF4-FFF2-40B4-BE49-F238E27FC236}">
                <a16:creationId xmlns:a16="http://schemas.microsoft.com/office/drawing/2014/main" id="{C8128403-A304-D0A5-7C87-C337BAB72F53}"/>
              </a:ext>
            </a:extLst>
          </p:cNvPr>
          <p:cNvGrpSpPr/>
          <p:nvPr/>
        </p:nvGrpSpPr>
        <p:grpSpPr>
          <a:xfrm>
            <a:off x="584199" y="3633688"/>
            <a:ext cx="11011599" cy="889906"/>
            <a:chOff x="584199" y="3633688"/>
            <a:chExt cx="11011599" cy="889906"/>
          </a:xfrm>
        </p:grpSpPr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B3A716CD-00F2-2117-940F-BAAC35B20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84199" y="3633688"/>
              <a:ext cx="889906" cy="889906"/>
            </a:xfrm>
            <a:prstGeom prst="rect">
              <a:avLst/>
            </a:prstGeom>
          </p:spPr>
        </p:pic>
        <p:sp>
          <p:nvSpPr>
            <p:cNvPr id="24" name="Text Placeholder 5">
              <a:extLst>
                <a:ext uri="{FF2B5EF4-FFF2-40B4-BE49-F238E27FC236}">
                  <a16:creationId xmlns:a16="http://schemas.microsoft.com/office/drawing/2014/main" id="{CA0FAADE-1EF6-680D-13EB-65B2DF41CE87}"/>
                </a:ext>
              </a:extLst>
            </p:cNvPr>
            <p:cNvSpPr txBox="1">
              <a:spLocks/>
            </p:cNvSpPr>
            <p:nvPr/>
          </p:nvSpPr>
          <p:spPr>
            <a:xfrm>
              <a:off x="1830968" y="3770864"/>
              <a:ext cx="9764830" cy="61555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sz="2000" b="1" dirty="0">
                  <a:solidFill>
                    <a:schemeClr val="tx1"/>
                  </a:solidFill>
                  <a:latin typeface="+mn-lt"/>
                  <a:cs typeface="Segoe UI Semilight"/>
                </a:rPr>
                <a:t>Azure Container Apps</a:t>
              </a:r>
              <a:r>
                <a:rPr lang="en-IE" sz="2000" dirty="0">
                  <a:solidFill>
                    <a:schemeClr val="tx1"/>
                  </a:solidFill>
                  <a:latin typeface="+mn-lt"/>
                  <a:cs typeface="Segoe UI Semilight"/>
                </a:rPr>
                <a:t>: A PaaS offering, like container instances, that can load balance and scale.</a:t>
              </a:r>
            </a:p>
          </p:txBody>
        </p:sp>
      </p:grpSp>
      <p:grpSp>
        <p:nvGrpSpPr>
          <p:cNvPr id="5" name="Group 4" descr="Azure Kubernetes Service icon.  It is a set of shipping containers being centrally managed.">
            <a:extLst>
              <a:ext uri="{FF2B5EF4-FFF2-40B4-BE49-F238E27FC236}">
                <a16:creationId xmlns:a16="http://schemas.microsoft.com/office/drawing/2014/main" id="{3E1E6DD0-28ED-6D0F-7EAB-8EE1C50174C3}"/>
              </a:ext>
            </a:extLst>
          </p:cNvPr>
          <p:cNvGrpSpPr/>
          <p:nvPr/>
        </p:nvGrpSpPr>
        <p:grpSpPr>
          <a:xfrm>
            <a:off x="584199" y="4863547"/>
            <a:ext cx="11011599" cy="889906"/>
            <a:chOff x="584199" y="4863547"/>
            <a:chExt cx="11011599" cy="889906"/>
          </a:xfrm>
        </p:grpSpPr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7814CA6A-CAE0-1AE0-B4AF-1031A5B07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84199" y="4863547"/>
              <a:ext cx="889906" cy="889906"/>
            </a:xfrm>
            <a:prstGeom prst="rect">
              <a:avLst/>
            </a:prstGeom>
          </p:spPr>
        </p:pic>
        <p:sp>
          <p:nvSpPr>
            <p:cNvPr id="25" name="Text Placeholder 5">
              <a:extLst>
                <a:ext uri="{FF2B5EF4-FFF2-40B4-BE49-F238E27FC236}">
                  <a16:creationId xmlns:a16="http://schemas.microsoft.com/office/drawing/2014/main" id="{2369DDDA-EBC1-D22B-4D87-ED86D769E50A}"/>
                </a:ext>
              </a:extLst>
            </p:cNvPr>
            <p:cNvSpPr txBox="1">
              <a:spLocks/>
            </p:cNvSpPr>
            <p:nvPr/>
          </p:nvSpPr>
          <p:spPr>
            <a:xfrm>
              <a:off x="1830968" y="5000723"/>
              <a:ext cx="9764830" cy="615553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chemeClr val="tx1"/>
                  </a:solidFill>
                  <a:latin typeface="+mn-lt"/>
                </a:rPr>
                <a:t>Azure Kubernetes Service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: An orchestration service for containers with distributed architectures and large volumes of containers. 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2A7083-A1E2-520E-3239-6257C63662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7719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box with black text&#10;&#10;Description automatically generated">
            <a:extLst>
              <a:ext uri="{FF2B5EF4-FFF2-40B4-BE49-F238E27FC236}">
                <a16:creationId xmlns:a16="http://schemas.microsoft.com/office/drawing/2014/main" id="{A5D26E54-D36B-55BC-A681-565D81C4F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7" y="0"/>
            <a:ext cx="5687568" cy="6858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612FEB7-1D37-E057-2E47-8B3F00B56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939" y="0"/>
            <a:ext cx="5756314" cy="6858000"/>
          </a:xfrm>
          <a:prstGeom prst="rect">
            <a:avLst/>
          </a:prstGeom>
        </p:spPr>
      </p:pic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D23E525E-3708-7079-8EAF-03AF8A7D1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550" y="1433769"/>
            <a:ext cx="5772956" cy="5334744"/>
          </a:xfrm>
          <a:prstGeom prst="rect">
            <a:avLst/>
          </a:prstGeom>
        </p:spPr>
      </p:pic>
      <p:pic>
        <p:nvPicPr>
          <p:cNvPr id="12" name="Picture 11" descr="A screen shot of a phone&#10;&#10;Description automatically generated">
            <a:extLst>
              <a:ext uri="{FF2B5EF4-FFF2-40B4-BE49-F238E27FC236}">
                <a16:creationId xmlns:a16="http://schemas.microsoft.com/office/drawing/2014/main" id="{A3C8EECF-AB0F-22BC-2F8A-F02C64DE0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6218" y="2084724"/>
            <a:ext cx="6287377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8397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00E60-D996-0737-92DD-6C315EA06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BEF4A9E-00AB-4A49-90C1-6189416AD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406"/>
            <a:ext cx="5772956" cy="5334744"/>
          </a:xfrm>
          <a:prstGeom prst="rect">
            <a:avLst/>
          </a:prstGeom>
        </p:spPr>
      </p:pic>
      <p:pic>
        <p:nvPicPr>
          <p:cNvPr id="12" name="Picture 11" descr="A screen shot of a phone&#10;&#10;Description automatically generated">
            <a:extLst>
              <a:ext uri="{FF2B5EF4-FFF2-40B4-BE49-F238E27FC236}">
                <a16:creationId xmlns:a16="http://schemas.microsoft.com/office/drawing/2014/main" id="{2E513808-6349-0C2C-9284-ACBB0D65A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623" y="0"/>
            <a:ext cx="6287377" cy="6820852"/>
          </a:xfrm>
          <a:prstGeom prst="rect">
            <a:avLst/>
          </a:prstGeom>
        </p:spPr>
      </p:pic>
      <p:pic>
        <p:nvPicPr>
          <p:cNvPr id="7" name="Picture 6" descr="A blue hexagon with a white wheel on it&#10;&#10;Description automatically generated">
            <a:extLst>
              <a:ext uri="{FF2B5EF4-FFF2-40B4-BE49-F238E27FC236}">
                <a16:creationId xmlns:a16="http://schemas.microsoft.com/office/drawing/2014/main" id="{0F855C28-4BB5-17A7-1C58-4206A90EF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2314" y="297711"/>
            <a:ext cx="2440172" cy="16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5802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309B-3821-47B1-74BE-4B7AD2AED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6B11538-1824-3EF5-3F02-49883AC0A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931" y="222159"/>
            <a:ext cx="11044938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Docker vs Kubernetes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0EABDE-BFA3-D358-A034-7FFB3041E8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930" y="957364"/>
            <a:ext cx="11711799" cy="5678478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b="1" dirty="0">
                <a:cs typeface="Segoe UI Semilight" panose="020B0402040204020203" pitchFamily="34" charset="0"/>
              </a:rPr>
              <a:t>Docker</a:t>
            </a:r>
            <a:r>
              <a:rPr lang="en-IE" sz="2800" dirty="0">
                <a:cs typeface="Segoe UI Semilight" panose="020B0402040204020203" pitchFamily="34" charset="0"/>
              </a:rPr>
              <a:t> is containerization platform that packages your application code, dependencies, and libraries into Containers.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These containers can run on any platform or OS that supports Docker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Full fledge application will have multiple containers for various components like Front-end, back-end, database, monitoring, logging, etc.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Managing these containers can be a challenging process.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For this we need container orchestration tool – Kubernetes.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Kubernetes manages multiple containers.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It helps with tasks like scaling containers up and down, ensuring high availability, distributing workloads, and make sure application runs smoothly all the time.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endParaRPr lang="en-IE" sz="2600" dirty="0"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13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7F3BC3A-54A7-0FA5-8DB3-A2A9A8349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Azure Functions</a:t>
            </a:r>
            <a:endParaRPr lang="en-US" dirty="0"/>
          </a:p>
        </p:txBody>
      </p:sp>
      <p:grpSp>
        <p:nvGrpSpPr>
          <p:cNvPr id="4" name="Group 3" descr="Azure Container Instances icon.  A shipping container with an arrow showing it moved into the cloud.">
            <a:extLst>
              <a:ext uri="{FF2B5EF4-FFF2-40B4-BE49-F238E27FC236}">
                <a16:creationId xmlns:a16="http://schemas.microsoft.com/office/drawing/2014/main" id="{C2477F5E-9B19-50B5-4632-5CAF2BCEE888}"/>
              </a:ext>
            </a:extLst>
          </p:cNvPr>
          <p:cNvGrpSpPr/>
          <p:nvPr/>
        </p:nvGrpSpPr>
        <p:grpSpPr>
          <a:xfrm>
            <a:off x="588261" y="1667565"/>
            <a:ext cx="11007537" cy="923330"/>
            <a:chOff x="588261" y="1667565"/>
            <a:chExt cx="11007537" cy="923330"/>
          </a:xfrm>
        </p:grpSpPr>
        <p:sp>
          <p:nvSpPr>
            <p:cNvPr id="12" name="Text Placeholder 5">
              <a:extLst>
                <a:ext uri="{FF2B5EF4-FFF2-40B4-BE49-F238E27FC236}">
                  <a16:creationId xmlns:a16="http://schemas.microsoft.com/office/drawing/2014/main" id="{CDCFA12F-8DA5-42DE-6E19-4D25436005D2}"/>
                </a:ext>
              </a:extLst>
            </p:cNvPr>
            <p:cNvSpPr txBox="1">
              <a:spLocks/>
            </p:cNvSpPr>
            <p:nvPr/>
          </p:nvSpPr>
          <p:spPr>
            <a:xfrm>
              <a:off x="1830968" y="1667565"/>
              <a:ext cx="9764830" cy="923330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IE" sz="2000" b="1" dirty="0">
                  <a:latin typeface="+mn-lt"/>
                  <a:cs typeface="Segoe UI Semilight"/>
                </a:rPr>
                <a:t>Azure Functions</a:t>
              </a:r>
              <a:r>
                <a:rPr lang="en-IE" sz="2000" dirty="0">
                  <a:latin typeface="+mn-lt"/>
                  <a:cs typeface="Segoe UI Semilight"/>
                </a:rPr>
                <a:t>: A PaaS offering that supports serverless compute operations. </a:t>
              </a:r>
              <a:br>
                <a:rPr lang="en-IE" sz="2000" dirty="0">
                  <a:latin typeface="+mn-lt"/>
                  <a:cs typeface="Segoe UI Semilight"/>
                </a:rPr>
              </a:br>
              <a:r>
                <a:rPr lang="en-IE" sz="2000" dirty="0">
                  <a:latin typeface="+mn-lt"/>
                  <a:cs typeface="Segoe UI Semilight"/>
                </a:rPr>
                <a:t>E</a:t>
              </a:r>
              <a:r>
                <a:rPr lang="en-US" sz="2000" dirty="0">
                  <a:latin typeface="+mn-lt"/>
                  <a:cs typeface="Segoe UI Semilight"/>
                </a:rPr>
                <a:t>vent-based code runs when called without requiring server infrastructure during inactive periods.</a:t>
              </a:r>
              <a:endParaRPr lang="en-IE" sz="2000" dirty="0">
                <a:latin typeface="+mn-lt"/>
                <a:cs typeface="Segoe UI Semilight"/>
              </a:endParaRPr>
            </a:p>
          </p:txBody>
        </p:sp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9AA1E96B-F660-5D35-9D17-4D32428A348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88261" y="1686710"/>
              <a:ext cx="885040" cy="885040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F4C239-917B-29D3-3387-20E9FD1C0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107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3CEFC3D-6F6E-EFB6-3549-20F19DD7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compute services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8D2C7B0-69D3-222E-8393-13B48C7DF4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386766"/>
            <a:ext cx="11011601" cy="677108"/>
          </a:xfrm>
        </p:spPr>
        <p:txBody>
          <a:bodyPr/>
          <a:lstStyle/>
          <a:p>
            <a:r>
              <a:rPr lang="en-US" sz="2200" dirty="0">
                <a:latin typeface="+mn-lt"/>
              </a:rPr>
              <a:t>Azure </a:t>
            </a:r>
            <a:r>
              <a:rPr lang="en-US" sz="2200" b="1" dirty="0">
                <a:latin typeface="+mn-lt"/>
              </a:rPr>
              <a:t>compute</a:t>
            </a:r>
            <a:r>
              <a:rPr lang="en-US" sz="2200" dirty="0">
                <a:latin typeface="+mn-lt"/>
              </a:rPr>
              <a:t> is an on-demand service that provides computing resources such as disks, processors, memory, networking, and operating systems.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738F7C-FDAF-DEDC-0FAE-5BCF7404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38100" y="2311427"/>
            <a:ext cx="12264571" cy="3120572"/>
          </a:xfrm>
          <a:prstGeom prst="rect">
            <a:avLst/>
          </a:prstGeom>
          <a:noFill/>
          <a:ln w="190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3" name="Group 32" descr="Group of 5 icons representing different on-demand compute resource like Virtual Machines, App Service, Containers, Azure Kubernetes Service, and Windows Virtual Desktop.">
            <a:extLst>
              <a:ext uri="{FF2B5EF4-FFF2-40B4-BE49-F238E27FC236}">
                <a16:creationId xmlns:a16="http://schemas.microsoft.com/office/drawing/2014/main" id="{AB0BBEED-1655-17A1-34A2-0A25E75EC7F5}"/>
              </a:ext>
            </a:extLst>
          </p:cNvPr>
          <p:cNvGrpSpPr/>
          <p:nvPr/>
        </p:nvGrpSpPr>
        <p:grpSpPr>
          <a:xfrm>
            <a:off x="584199" y="2787436"/>
            <a:ext cx="11011600" cy="2168554"/>
            <a:chOff x="584199" y="2590373"/>
            <a:chExt cx="11011600" cy="216855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88EDD0-46BA-C34E-60DD-C4CE99ECA9CE}"/>
                </a:ext>
              </a:extLst>
            </p:cNvPr>
            <p:cNvSpPr txBox="1"/>
            <p:nvPr/>
          </p:nvSpPr>
          <p:spPr>
            <a:xfrm>
              <a:off x="584199" y="4183385"/>
              <a:ext cx="2073405" cy="57554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Virtual 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Machines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4888C5-3CE4-479E-06B8-3B3A0BD74663}"/>
                </a:ext>
              </a:extLst>
            </p:cNvPr>
            <p:cNvSpPr txBox="1"/>
            <p:nvPr/>
          </p:nvSpPr>
          <p:spPr>
            <a:xfrm>
              <a:off x="2818748" y="4183385"/>
              <a:ext cx="2073405" cy="57554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App 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Services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664904-592E-E362-CA03-9FD3690D9197}"/>
                </a:ext>
              </a:extLst>
            </p:cNvPr>
            <p:cNvSpPr txBox="1"/>
            <p:nvPr/>
          </p:nvSpPr>
          <p:spPr>
            <a:xfrm>
              <a:off x="5053296" y="4221857"/>
              <a:ext cx="2073405" cy="4985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Container </a:t>
              </a:r>
              <a:b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Instances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0E4AD5-7CD9-2030-6D4D-A2B34D468443}"/>
                </a:ext>
              </a:extLst>
            </p:cNvPr>
            <p:cNvSpPr txBox="1"/>
            <p:nvPr/>
          </p:nvSpPr>
          <p:spPr>
            <a:xfrm>
              <a:off x="7287845" y="4221857"/>
              <a:ext cx="2073405" cy="4985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Kubernetes Services (AKS)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6ACEBD-F173-210F-508D-3AC8D6D1C256}"/>
                </a:ext>
              </a:extLst>
            </p:cNvPr>
            <p:cNvSpPr txBox="1"/>
            <p:nvPr/>
          </p:nvSpPr>
          <p:spPr>
            <a:xfrm>
              <a:off x="9522394" y="4221857"/>
              <a:ext cx="2073405" cy="4985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Virtual Desktop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652205F0-E677-8FA1-E5B6-E788E998E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2551" y="2706583"/>
              <a:ext cx="1336701" cy="1336700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D0240F5E-38A7-AE1A-79A0-ABBFCBA6B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187100" y="2590373"/>
              <a:ext cx="1336701" cy="1336701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4D2628A5-BF95-906F-2B91-D2F845230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56197" y="2590373"/>
              <a:ext cx="1336701" cy="1336701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25B9BE43-0F80-3B41-2143-26132A0C2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0746" y="2590373"/>
              <a:ext cx="1336701" cy="1336701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2008FCDA-53E4-102D-C8DB-E9624783E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21648" y="2590373"/>
              <a:ext cx="1336701" cy="1336701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56327B-CD20-8D4B-FD8F-5FF7A0B3F8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572664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17684D9-D7B5-8C29-132F-ABA72750A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Azure App Services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85C6C66-4D2A-76EC-7543-594D16B39A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1231106"/>
          </a:xfrm>
        </p:spPr>
        <p:txBody>
          <a:bodyPr/>
          <a:lstStyle/>
          <a:p>
            <a:r>
              <a:rPr lang="en-IE" sz="2000" dirty="0">
                <a:latin typeface="+mn-lt"/>
                <a:cs typeface="Segoe UI Semilight"/>
              </a:rPr>
              <a:t>Azure</a:t>
            </a:r>
            <a:r>
              <a:rPr lang="en-IE" sz="2000" b="1" dirty="0">
                <a:latin typeface="+mn-lt"/>
                <a:cs typeface="Segoe UI Semilight"/>
              </a:rPr>
              <a:t> App Services </a:t>
            </a:r>
            <a:r>
              <a:rPr lang="en-IE" sz="2000" dirty="0">
                <a:latin typeface="+mn-lt"/>
                <a:cs typeface="Segoe UI Semilight"/>
              </a:rPr>
              <a:t>is a fully managed platform to build, deploy, and scale web apps and APIs quickly.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ED80A5-33A8-9B2E-F11C-A702827C92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3083032"/>
            <a:ext cx="3288925" cy="1815882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12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Works with .NET, .NET Core, Node.js, Java, Python, or </a:t>
            </a:r>
            <a:r>
              <a:rPr lang="en-IE" sz="1800" dirty="0" err="1">
                <a:cs typeface="Segoe UI Semilight" panose="020B0402040204020203" pitchFamily="34" charset="0"/>
              </a:rPr>
              <a:t>php</a:t>
            </a:r>
            <a:r>
              <a:rPr lang="en-IE" sz="1800" dirty="0">
                <a:cs typeface="Segoe UI Semilight" panose="020B0402040204020203" pitchFamily="34" charset="0"/>
              </a:rPr>
              <a:t>.</a:t>
            </a:r>
          </a:p>
          <a:p>
            <a:pPr marL="342900" indent="-225425">
              <a:spcBef>
                <a:spcPts val="0"/>
              </a:spcBef>
              <a:spcAft>
                <a:spcPts val="12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PaaS offering with enterprise-grade performance, security, and compliance requirements. </a:t>
            </a:r>
          </a:p>
        </p:txBody>
      </p:sp>
      <p:pic>
        <p:nvPicPr>
          <p:cNvPr id="15" name="Graphic 6" descr="The Azure App Service icon - cloud shape surrounded by several example apps.">
            <a:extLst>
              <a:ext uri="{FF2B5EF4-FFF2-40B4-BE49-F238E27FC236}">
                <a16:creationId xmlns:a16="http://schemas.microsoft.com/office/drawing/2014/main" id="{EE83C4F3-967F-ACD0-621C-C464CE1DA7E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/>
          <a:srcRect l="-85707" t="-33544" r="-85707" b="-33544"/>
          <a:stretch/>
        </p:blipFill>
        <p:spPr>
          <a:xfrm>
            <a:off x="4064000" y="1581150"/>
            <a:ext cx="7535863" cy="443071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4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296092-B2C3-144B-8C6D-23FF69B36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311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49FFA8-083D-89BD-539C-527D6BA00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Storage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DE7E86-D53B-7F5F-17DB-590642817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7945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8A4A03D-7919-08C1-B849-0043FAFD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4035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Storage―objective domain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BF2D0F5-5CB8-E7FD-83B3-010FE20CEE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11018097" cy="338554"/>
          </a:xfrm>
        </p:spPr>
        <p:txBody>
          <a:bodyPr/>
          <a:lstStyle/>
          <a:p>
            <a:r>
              <a:rPr lang="en-US" sz="2200" dirty="0"/>
              <a:t>Describe the benefits and usage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0D8F40-A8FE-B459-F43E-F5946E12A2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11015906" cy="2431435"/>
          </a:xfrm>
        </p:spPr>
        <p:txBody>
          <a:bodyPr/>
          <a:lstStyle/>
          <a:p>
            <a:pPr marL="406400" indent="-2921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Compare Azure storage services.</a:t>
            </a:r>
          </a:p>
          <a:p>
            <a:pPr marL="406400" indent="-2921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Describe storage tiers.</a:t>
            </a:r>
          </a:p>
          <a:p>
            <a:pPr marL="406400" indent="-2921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Describe redundancy options.</a:t>
            </a:r>
          </a:p>
          <a:p>
            <a:pPr marL="406400" indent="-2921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Describe storage account options and storage types.</a:t>
            </a:r>
          </a:p>
          <a:p>
            <a:pPr marL="406400" indent="-2921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Identify options for moving files, including </a:t>
            </a:r>
            <a:r>
              <a:rPr lang="en-US" sz="1800" dirty="0" err="1"/>
              <a:t>AzCopy</a:t>
            </a:r>
            <a:r>
              <a:rPr lang="en-US" sz="1800" dirty="0"/>
              <a:t>, Azure Storage </a:t>
            </a:r>
            <a:r>
              <a:rPr lang="en-US" sz="1800"/>
              <a:t>Explorer, and </a:t>
            </a:r>
            <a:r>
              <a:rPr lang="en-US" sz="1800" dirty="0"/>
              <a:t>Azure File Sync.</a:t>
            </a:r>
          </a:p>
          <a:p>
            <a:pPr marL="406400" indent="-292100">
              <a:spcBef>
                <a:spcPts val="0"/>
              </a:spcBef>
              <a:spcAft>
                <a:spcPts val="1200"/>
              </a:spcAft>
            </a:pPr>
            <a:r>
              <a:rPr lang="en-US" sz="1800" dirty="0"/>
              <a:t>Describe migration options, including Azure Migrate and Azure Data Box.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88F6A6-28A9-A235-A6B6-5408AF0CF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349451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DF0ECD0-9019-A268-8451-367672049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accounts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50D570-B544-475D-6345-87E1F5FE1F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3016210"/>
          </a:xfrm>
        </p:spPr>
        <p:txBody>
          <a:bodyPr/>
          <a:lstStyle/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Must have a globally </a:t>
            </a: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unique name.</a:t>
            </a:r>
          </a:p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Provide over-the-internet access worldwide.</a:t>
            </a:r>
          </a:p>
          <a:p>
            <a:pPr marL="292100" indent="-2921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Determine storage services and redundancy options.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A03D9E-5A90-1474-724E-CF20F597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64000" y="1581150"/>
            <a:ext cx="7535863" cy="4430713"/>
            <a:chOff x="4064000" y="1581150"/>
            <a:chExt cx="7535863" cy="443071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7C14E68-FEC3-6330-4CC4-F270CA8B6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0" y="1581150"/>
              <a:ext cx="7535863" cy="44307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0" name="Content Placeholder 8">
              <a:extLst>
                <a:ext uri="{FF2B5EF4-FFF2-40B4-BE49-F238E27FC236}">
                  <a16:creationId xmlns:a16="http://schemas.microsoft.com/office/drawing/2014/main" id="{47EBCD2A-4EAC-FDE4-FA09-A76DD27F62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35739" y="2500314"/>
              <a:ext cx="2592386" cy="2592386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22BF11-43E5-6615-ACA2-AB08987F9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6144055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73F6A1-AB62-7FEE-B245-0CCFC2A49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11011601" cy="369332"/>
          </a:xfrm>
        </p:spPr>
        <p:txBody>
          <a:bodyPr/>
          <a:lstStyle/>
          <a:p>
            <a:r>
              <a:rPr lang="en-US" dirty="0"/>
              <a:t>Storage redundancy</a:t>
            </a:r>
          </a:p>
        </p:txBody>
      </p:sp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B0D885F1-F8E6-E7E3-FA30-D05B462AEB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7918223"/>
              </p:ext>
            </p:extLst>
          </p:nvPr>
        </p:nvGraphicFramePr>
        <p:xfrm>
          <a:off x="588260" y="1500868"/>
          <a:ext cx="11011600" cy="3668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369">
                  <a:extLst>
                    <a:ext uri="{9D8B030D-6E8A-4147-A177-3AD203B41FA5}">
                      <a16:colId xmlns:a16="http://schemas.microsoft.com/office/drawing/2014/main" val="3223086981"/>
                    </a:ext>
                  </a:extLst>
                </a:gridCol>
                <a:gridCol w="5326741">
                  <a:extLst>
                    <a:ext uri="{9D8B030D-6E8A-4147-A177-3AD203B41FA5}">
                      <a16:colId xmlns:a16="http://schemas.microsoft.com/office/drawing/2014/main" val="1285086739"/>
                    </a:ext>
                  </a:extLst>
                </a:gridCol>
                <a:gridCol w="1570490">
                  <a:extLst>
                    <a:ext uri="{9D8B030D-6E8A-4147-A177-3AD203B41FA5}">
                      <a16:colId xmlns:a16="http://schemas.microsoft.com/office/drawing/2014/main" val="4239390899"/>
                    </a:ext>
                  </a:extLst>
                </a:gridCol>
              </a:tblGrid>
              <a:tr h="491592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Redundancy configuration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9D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Deployment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88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j-lt"/>
                        </a:rPr>
                        <a:t>Durability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089368"/>
                  </a:ext>
                </a:extLst>
              </a:tr>
              <a:tr h="794110">
                <a:tc>
                  <a:txBody>
                    <a:bodyPr/>
                    <a:lstStyle/>
                    <a:p>
                      <a:r>
                        <a:rPr lang="en-US" dirty="0"/>
                        <a:t>Locally redundant storage (LRS)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datacenter in the primary region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 nines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43356"/>
                  </a:ext>
                </a:extLst>
              </a:tr>
              <a:tr h="794110">
                <a:tc>
                  <a:txBody>
                    <a:bodyPr/>
                    <a:lstStyle/>
                    <a:p>
                      <a:r>
                        <a:rPr lang="en-US" dirty="0"/>
                        <a:t>Zone-redundant storage (ZRS)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Three availability zones in the primary region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nines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411740"/>
                  </a:ext>
                </a:extLst>
              </a:tr>
              <a:tr h="794110">
                <a:tc>
                  <a:txBody>
                    <a:bodyPr/>
                    <a:lstStyle/>
                    <a:p>
                      <a:r>
                        <a:rPr lang="en-US" dirty="0"/>
                        <a:t>Geo-redundant storage (GRS)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Single datacenter in the primary and </a:t>
                      </a:r>
                      <a:br>
                        <a:rPr lang="en-US" dirty="0"/>
                      </a:br>
                      <a:r>
                        <a:rPr lang="en-US" dirty="0"/>
                        <a:t>secondary region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nines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494918"/>
                  </a:ext>
                </a:extLst>
              </a:tr>
              <a:tr h="794110">
                <a:tc>
                  <a:txBody>
                    <a:bodyPr/>
                    <a:lstStyle/>
                    <a:p>
                      <a:r>
                        <a:rPr lang="en-US" dirty="0"/>
                        <a:t>Geo-zone-redundant-storage (GZRS)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Three availability zones in the primary region and a single datacenter in the secondary region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 nines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3021093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B4BE9A-74D8-D428-ADDF-560AA7D8C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231150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259F33-BF79-09C6-3EDF-AE23F885C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Azure storage services</a:t>
            </a:r>
            <a:endParaRPr lang="en-US" dirty="0"/>
          </a:p>
        </p:txBody>
      </p:sp>
      <p:grpSp>
        <p:nvGrpSpPr>
          <p:cNvPr id="58" name="Group 57" descr="Azure Blob">
            <a:extLst>
              <a:ext uri="{FF2B5EF4-FFF2-40B4-BE49-F238E27FC236}">
                <a16:creationId xmlns:a16="http://schemas.microsoft.com/office/drawing/2014/main" id="{332315F9-0D56-0201-086A-4816418E61C3}"/>
              </a:ext>
            </a:extLst>
          </p:cNvPr>
          <p:cNvGrpSpPr/>
          <p:nvPr/>
        </p:nvGrpSpPr>
        <p:grpSpPr>
          <a:xfrm>
            <a:off x="589726" y="1383950"/>
            <a:ext cx="11006072" cy="630588"/>
            <a:chOff x="589726" y="1383950"/>
            <a:chExt cx="11006072" cy="630588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33E4882B-53A1-3A6E-BB09-3DD0448D3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89726" y="1383950"/>
              <a:ext cx="630588" cy="630588"/>
            </a:xfrm>
            <a:prstGeom prst="rect">
              <a:avLst/>
            </a:prstGeom>
          </p:spPr>
        </p:pic>
        <p:sp>
          <p:nvSpPr>
            <p:cNvPr id="23" name="Text Placeholder 5">
              <a:extLst>
                <a:ext uri="{FF2B5EF4-FFF2-40B4-BE49-F238E27FC236}">
                  <a16:creationId xmlns:a16="http://schemas.microsoft.com/office/drawing/2014/main" id="{833CA653-67AF-64BB-BB09-BFE5C4D15FE3}"/>
                </a:ext>
              </a:extLst>
            </p:cNvPr>
            <p:cNvSpPr txBox="1">
              <a:spLocks/>
            </p:cNvSpPr>
            <p:nvPr/>
          </p:nvSpPr>
          <p:spPr>
            <a:xfrm>
              <a:off x="1438275" y="1391469"/>
              <a:ext cx="10157523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i="0" dirty="0">
                  <a:solidFill>
                    <a:schemeClr val="tx1"/>
                  </a:solidFill>
                  <a:effectLst/>
                  <a:latin typeface="+mj-lt"/>
                </a:rPr>
                <a:t>Azure Blob: </a:t>
              </a:r>
              <a:r>
                <a:rPr lang="en-US" sz="2000" i="0" dirty="0">
                  <a:solidFill>
                    <a:schemeClr val="tx1"/>
                  </a:solidFill>
                  <a:effectLst/>
                  <a:latin typeface="+mn-lt"/>
                </a:rPr>
                <a:t>O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+mn-lt"/>
                </a:rPr>
                <a:t>ptimized for storing massive amounts of unstructured data, such as text or binary data.</a:t>
              </a:r>
              <a:endParaRPr lang="en-US" sz="20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57" name="Group 56" descr="Azure Disk">
            <a:extLst>
              <a:ext uri="{FF2B5EF4-FFF2-40B4-BE49-F238E27FC236}">
                <a16:creationId xmlns:a16="http://schemas.microsoft.com/office/drawing/2014/main" id="{5F4EA6D1-8D64-6C0D-809E-9691729C4724}"/>
              </a:ext>
            </a:extLst>
          </p:cNvPr>
          <p:cNvGrpSpPr/>
          <p:nvPr/>
        </p:nvGrpSpPr>
        <p:grpSpPr>
          <a:xfrm>
            <a:off x="614363" y="2350569"/>
            <a:ext cx="10981435" cy="615553"/>
            <a:chOff x="614363" y="2350569"/>
            <a:chExt cx="10981435" cy="615553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31943A73-5C72-6B61-78F7-50A831104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14363" y="2367688"/>
              <a:ext cx="581314" cy="581314"/>
            </a:xfrm>
            <a:prstGeom prst="rect">
              <a:avLst/>
            </a:prstGeom>
          </p:spPr>
        </p:pic>
        <p:sp>
          <p:nvSpPr>
            <p:cNvPr id="25" name="Text Placeholder 5">
              <a:extLst>
                <a:ext uri="{FF2B5EF4-FFF2-40B4-BE49-F238E27FC236}">
                  <a16:creationId xmlns:a16="http://schemas.microsoft.com/office/drawing/2014/main" id="{B37B587C-8D8B-57BF-761A-CF8FBFBD83A0}"/>
                </a:ext>
              </a:extLst>
            </p:cNvPr>
            <p:cNvSpPr txBox="1">
              <a:spLocks/>
            </p:cNvSpPr>
            <p:nvPr/>
          </p:nvSpPr>
          <p:spPr>
            <a:xfrm>
              <a:off x="1438275" y="2350569"/>
              <a:ext cx="10157523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i="0" dirty="0">
                  <a:solidFill>
                    <a:schemeClr val="tx1"/>
                  </a:solidFill>
                  <a:effectLst/>
                  <a:latin typeface="+mj-lt"/>
                </a:rPr>
                <a:t>Azure Disk: 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P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+mn-lt"/>
                </a:rPr>
                <a:t>rovides disks for virtual machines, applications, and other services to access and use.</a:t>
              </a:r>
              <a:endParaRPr lang="en-US" sz="20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56" name="Group 55" descr="Azure Queue">
            <a:extLst>
              <a:ext uri="{FF2B5EF4-FFF2-40B4-BE49-F238E27FC236}">
                <a16:creationId xmlns:a16="http://schemas.microsoft.com/office/drawing/2014/main" id="{D3216321-0144-5F4B-02F7-33D8AED0C18D}"/>
              </a:ext>
            </a:extLst>
          </p:cNvPr>
          <p:cNvGrpSpPr/>
          <p:nvPr/>
        </p:nvGrpSpPr>
        <p:grpSpPr>
          <a:xfrm>
            <a:off x="583696" y="3302152"/>
            <a:ext cx="11012102" cy="642648"/>
            <a:chOff x="583696" y="3302152"/>
            <a:chExt cx="11012102" cy="642648"/>
          </a:xfrm>
        </p:grpSpPr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E0A5D3BE-BC53-7C02-7793-757A9C51C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83696" y="3302152"/>
              <a:ext cx="642648" cy="642648"/>
            </a:xfrm>
            <a:prstGeom prst="rect">
              <a:avLst/>
            </a:prstGeom>
          </p:spPr>
        </p:pic>
        <p:sp>
          <p:nvSpPr>
            <p:cNvPr id="27" name="Text Placeholder 5">
              <a:extLst>
                <a:ext uri="{FF2B5EF4-FFF2-40B4-BE49-F238E27FC236}">
                  <a16:creationId xmlns:a16="http://schemas.microsoft.com/office/drawing/2014/main" id="{8F110A62-92D5-D171-99BB-799C99E45EC3}"/>
                </a:ext>
              </a:extLst>
            </p:cNvPr>
            <p:cNvSpPr txBox="1">
              <a:spLocks/>
            </p:cNvSpPr>
            <p:nvPr/>
          </p:nvSpPr>
          <p:spPr>
            <a:xfrm>
              <a:off x="1438275" y="3315700"/>
              <a:ext cx="10157523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i="0" dirty="0">
                  <a:solidFill>
                    <a:schemeClr val="tx1"/>
                  </a:solidFill>
                  <a:effectLst/>
                  <a:latin typeface="+mj-lt"/>
                </a:rPr>
                <a:t>Azure Queue: 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M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+mn-lt"/>
                </a:rPr>
                <a:t>essage storage service that provides storage and retrieval for large amounts of messages, each up to 64 KB.</a:t>
              </a:r>
              <a:endParaRPr lang="en-US" sz="20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55" name="Group 54" descr="Azure Files">
            <a:extLst>
              <a:ext uri="{FF2B5EF4-FFF2-40B4-BE49-F238E27FC236}">
                <a16:creationId xmlns:a16="http://schemas.microsoft.com/office/drawing/2014/main" id="{00B76E4F-6943-4B6C-557B-0B26933864A4}"/>
              </a:ext>
            </a:extLst>
          </p:cNvPr>
          <p:cNvGrpSpPr/>
          <p:nvPr/>
        </p:nvGrpSpPr>
        <p:grpSpPr>
          <a:xfrm>
            <a:off x="568386" y="4297950"/>
            <a:ext cx="11027412" cy="673268"/>
            <a:chOff x="568386" y="4297950"/>
            <a:chExt cx="11027412" cy="673268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509B2575-744A-6899-DDB2-1D7006379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568386" y="4297950"/>
              <a:ext cx="673268" cy="673268"/>
            </a:xfrm>
            <a:prstGeom prst="rect">
              <a:avLst/>
            </a:prstGeom>
          </p:spPr>
        </p:pic>
        <p:sp>
          <p:nvSpPr>
            <p:cNvPr id="29" name="Text Placeholder 5">
              <a:extLst>
                <a:ext uri="{FF2B5EF4-FFF2-40B4-BE49-F238E27FC236}">
                  <a16:creationId xmlns:a16="http://schemas.microsoft.com/office/drawing/2014/main" id="{352DF854-ED55-8760-D5F8-E8B0AA322529}"/>
                </a:ext>
              </a:extLst>
            </p:cNvPr>
            <p:cNvSpPr txBox="1">
              <a:spLocks/>
            </p:cNvSpPr>
            <p:nvPr/>
          </p:nvSpPr>
          <p:spPr>
            <a:xfrm>
              <a:off x="1438275" y="4326807"/>
              <a:ext cx="10157523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i="0" dirty="0">
                  <a:solidFill>
                    <a:schemeClr val="tx1"/>
                  </a:solidFill>
                  <a:effectLst/>
                  <a:latin typeface="+mj-lt"/>
                </a:rPr>
                <a:t>Azure Files: 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S</a:t>
              </a:r>
              <a:r>
                <a:rPr lang="en-US" sz="2000" b="0" i="0" dirty="0">
                  <a:solidFill>
                    <a:schemeClr val="tx1"/>
                  </a:solidFill>
                  <a:effectLst/>
                  <a:latin typeface="+mn-lt"/>
                </a:rPr>
                <a:t>ets up a highly available network file share that can be accessed by using the Server Message Block protocol.</a:t>
              </a:r>
              <a:endParaRPr lang="en-US" sz="20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p:grpSp>
        <p:nvGrpSpPr>
          <p:cNvPr id="54" name="Group 53" descr="Azure Tables">
            <a:extLst>
              <a:ext uri="{FF2B5EF4-FFF2-40B4-BE49-F238E27FC236}">
                <a16:creationId xmlns:a16="http://schemas.microsoft.com/office/drawing/2014/main" id="{D2DAA4CD-DC6C-CA8B-97CD-DE051FF4C269}"/>
              </a:ext>
            </a:extLst>
          </p:cNvPr>
          <p:cNvGrpSpPr/>
          <p:nvPr/>
        </p:nvGrpSpPr>
        <p:grpSpPr>
          <a:xfrm>
            <a:off x="602548" y="5319065"/>
            <a:ext cx="10993250" cy="615553"/>
            <a:chOff x="602548" y="5319065"/>
            <a:chExt cx="10993250" cy="615553"/>
          </a:xfrm>
        </p:grpSpPr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F9AF0196-C9EF-2B90-A980-16B1C7A31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602548" y="5324369"/>
              <a:ext cx="604944" cy="604944"/>
            </a:xfrm>
            <a:prstGeom prst="rect">
              <a:avLst/>
            </a:prstGeom>
          </p:spPr>
        </p:pic>
        <p:sp>
          <p:nvSpPr>
            <p:cNvPr id="31" name="Text Placeholder 5">
              <a:extLst>
                <a:ext uri="{FF2B5EF4-FFF2-40B4-BE49-F238E27FC236}">
                  <a16:creationId xmlns:a16="http://schemas.microsoft.com/office/drawing/2014/main" id="{4FC3F14D-6BF5-0849-1C8A-839395F41BB9}"/>
                </a:ext>
              </a:extLst>
            </p:cNvPr>
            <p:cNvSpPr txBox="1">
              <a:spLocks/>
            </p:cNvSpPr>
            <p:nvPr/>
          </p:nvSpPr>
          <p:spPr>
            <a:xfrm>
              <a:off x="1438275" y="5319065"/>
              <a:ext cx="10157523" cy="615553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2286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4572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600"/>
                </a:spcAft>
              </a:pPr>
              <a:r>
                <a:rPr lang="en-US" sz="2000" i="0" dirty="0">
                  <a:solidFill>
                    <a:schemeClr val="tx1"/>
                  </a:solidFill>
                  <a:effectLst/>
                  <a:latin typeface="+mj-lt"/>
                </a:rPr>
                <a:t>Azure Tables: </a:t>
              </a:r>
              <a:r>
                <a:rPr lang="en-US" sz="2000" i="0" dirty="0">
                  <a:solidFill>
                    <a:schemeClr val="tx1"/>
                  </a:solidFill>
                  <a:effectLst/>
                  <a:latin typeface="+mn-lt"/>
                </a:rPr>
                <a:t>P</a:t>
              </a:r>
              <a:r>
                <a:rPr lang="en-US" sz="2000" dirty="0">
                  <a:solidFill>
                    <a:schemeClr val="tx1"/>
                  </a:solidFill>
                  <a:latin typeface="+mn-lt"/>
                </a:rPr>
                <a:t>rovides a key/attribute option for structured nonrelational data storage with a schema-less design.</a:t>
              </a:r>
              <a:endParaRPr lang="en-US" sz="20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48E2A3-98F0-D323-29C5-953FC6383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495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EF5EB-B2DB-B25D-0D7F-212314D6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service public endpoints</a:t>
            </a:r>
          </a:p>
        </p:txBody>
      </p:sp>
      <p:graphicFrame>
        <p:nvGraphicFramePr>
          <p:cNvPr id="7" name="Table 14">
            <a:extLst>
              <a:ext uri="{FF2B5EF4-FFF2-40B4-BE49-F238E27FC236}">
                <a16:creationId xmlns:a16="http://schemas.microsoft.com/office/drawing/2014/main" id="{3184CEDF-C463-9692-584B-2145F8780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925085"/>
              </p:ext>
            </p:extLst>
          </p:nvPr>
        </p:nvGraphicFramePr>
        <p:xfrm>
          <a:off x="588261" y="1512053"/>
          <a:ext cx="11016401" cy="3231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9173">
                  <a:extLst>
                    <a:ext uri="{9D8B030D-6E8A-4147-A177-3AD203B41FA5}">
                      <a16:colId xmlns:a16="http://schemas.microsoft.com/office/drawing/2014/main" val="3377196593"/>
                    </a:ext>
                  </a:extLst>
                </a:gridCol>
                <a:gridCol w="7427228">
                  <a:extLst>
                    <a:ext uri="{9D8B030D-6E8A-4147-A177-3AD203B41FA5}">
                      <a16:colId xmlns:a16="http://schemas.microsoft.com/office/drawing/2014/main" val="2659200717"/>
                    </a:ext>
                  </a:extLst>
                </a:gridCol>
              </a:tblGrid>
              <a:tr h="488527"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+mj-lt"/>
                        </a:rPr>
                        <a:t>Storage service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9D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+mj-lt"/>
                        </a:rPr>
                        <a:t>Public endpoint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8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729445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Blob Storage	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https://&lt;storage-account-name&gt;.blob.core.windows.net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08907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 Lake Storage Gen2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https://&lt;storage-account-name&gt;.dfs.core.windows.net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95325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Azure Files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https://&lt;storage-account-name&gt;.file.core.windows.net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9480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Queue Storage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https://&lt;storage-account-name&gt;.queue.core.windows.net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01076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Table Storage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https://&lt;storage-account-name&gt;.table.core.windows.net</a:t>
                      </a:r>
                    </a:p>
                  </a:txBody>
                  <a:tcPr marL="113361" marR="113361" marT="56680" marB="5668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377337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B142C1-021D-E8D3-4E23-0F3D0F690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3364098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49901-1C02-4EDE-9394-87011DA83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dirty="0"/>
              <a:t>Azure storage access tiers</a:t>
            </a:r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8BC7F914-7493-D288-93FE-A48BD16F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631836"/>
              </p:ext>
            </p:extLst>
          </p:nvPr>
        </p:nvGraphicFramePr>
        <p:xfrm>
          <a:off x="588261" y="1500868"/>
          <a:ext cx="11016401" cy="2461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1276">
                  <a:extLst>
                    <a:ext uri="{9D8B030D-6E8A-4147-A177-3AD203B41FA5}">
                      <a16:colId xmlns:a16="http://schemas.microsoft.com/office/drawing/2014/main" val="97352198"/>
                    </a:ext>
                  </a:extLst>
                </a:gridCol>
                <a:gridCol w="2748404">
                  <a:extLst>
                    <a:ext uri="{9D8B030D-6E8A-4147-A177-3AD203B41FA5}">
                      <a16:colId xmlns:a16="http://schemas.microsoft.com/office/drawing/2014/main" val="2450657685"/>
                    </a:ext>
                  </a:extLst>
                </a:gridCol>
                <a:gridCol w="2761187">
                  <a:extLst>
                    <a:ext uri="{9D8B030D-6E8A-4147-A177-3AD203B41FA5}">
                      <a16:colId xmlns:a16="http://schemas.microsoft.com/office/drawing/2014/main" val="4139560656"/>
                    </a:ext>
                  </a:extLst>
                </a:gridCol>
                <a:gridCol w="2755534">
                  <a:extLst>
                    <a:ext uri="{9D8B030D-6E8A-4147-A177-3AD203B41FA5}">
                      <a16:colId xmlns:a16="http://schemas.microsoft.com/office/drawing/2014/main" val="3236214086"/>
                    </a:ext>
                  </a:extLst>
                </a:gridCol>
              </a:tblGrid>
              <a:tr h="486807">
                <a:tc>
                  <a:txBody>
                    <a:bodyPr/>
                    <a:lstStyle/>
                    <a:p>
                      <a:pPr algn="l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+mj-lt"/>
                        </a:rPr>
                        <a:t>Hot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9D8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Cool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88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Cold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Archive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3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002742"/>
                  </a:ext>
                </a:extLst>
              </a:tr>
              <a:tr h="1974724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Optimized for storing data that is accessed frequently.</a:t>
                      </a:r>
                      <a:endParaRPr lang="en-US" sz="1800" dirty="0">
                        <a:latin typeface="+mn-lt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+mn-lt"/>
                        </a:rPr>
                        <a:t>Optimized for storing data that is infrequently accessed and stored for at </a:t>
                      </a:r>
                      <a:r>
                        <a:rPr lang="en-US" sz="1800">
                          <a:latin typeface="+mn-lt"/>
                        </a:rPr>
                        <a:t>least 30 </a:t>
                      </a:r>
                      <a:r>
                        <a:rPr lang="en-US" sz="1800" dirty="0">
                          <a:latin typeface="+mn-lt"/>
                        </a:rPr>
                        <a:t>days.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latin typeface="+mn-lt"/>
                        </a:rPr>
                        <a:t>Optimized for storing data that is infrequently accessed and stored for </a:t>
                      </a:r>
                      <a:r>
                        <a:rPr lang="en-US" sz="1800">
                          <a:latin typeface="+mn-lt"/>
                        </a:rPr>
                        <a:t>at least 90 </a:t>
                      </a:r>
                      <a:r>
                        <a:rPr lang="en-US" sz="1800" dirty="0">
                          <a:latin typeface="+mn-lt"/>
                        </a:rPr>
                        <a:t>days.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+mn-lt"/>
                        </a:rPr>
                        <a:t>Optimized for storing data that is rarely accessed and stored for at least 180 days with flexible latency requirements.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099520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A35C7-E230-2D85-8C25-29662E061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5578051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D122966-0638-1F1D-5EC5-13FA7676F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Azure virtual machines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658B3AD-5325-BDA2-80EF-00AF76A3C2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1354217"/>
          </a:xfrm>
        </p:spPr>
        <p:txBody>
          <a:bodyPr/>
          <a:lstStyle/>
          <a:p>
            <a:r>
              <a:rPr lang="en-IE" sz="2200" dirty="0">
                <a:latin typeface="+mn-lt"/>
                <a:cs typeface="Segoe UI Semilight"/>
              </a:rPr>
              <a:t>Azure</a:t>
            </a:r>
            <a:r>
              <a:rPr lang="en-IE" sz="2200" b="1" dirty="0">
                <a:latin typeface="+mn-lt"/>
                <a:cs typeface="Segoe UI Semilight"/>
              </a:rPr>
              <a:t> virtual machines (VMs)</a:t>
            </a:r>
            <a:r>
              <a:rPr lang="en-IE" sz="2200" dirty="0">
                <a:latin typeface="+mn-lt"/>
                <a:cs typeface="Segoe UI Semilight"/>
              </a:rPr>
              <a:t> are</a:t>
            </a:r>
            <a:r>
              <a:rPr lang="en-IE" sz="2200" dirty="0">
                <a:cs typeface="Segoe UI Semilight"/>
              </a:rPr>
              <a:t> </a:t>
            </a:r>
            <a:r>
              <a:rPr lang="en-IE" sz="2200" dirty="0">
                <a:latin typeface="+mn-lt"/>
                <a:cs typeface="Segoe UI Semilight"/>
              </a:rPr>
              <a:t>software emulations of physical computers.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59B846-0A00-B393-0DF6-EBBC04D65F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3147295"/>
            <a:ext cx="3172811" cy="1815882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12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Includes virtual processor, memory, storage, and networking. </a:t>
            </a:r>
          </a:p>
          <a:p>
            <a:pPr marL="342900" indent="-225425">
              <a:spcBef>
                <a:spcPts val="0"/>
              </a:spcBef>
              <a:spcAft>
                <a:spcPts val="12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IaaS offering that provides total control and customization.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A552A83-E443-3838-26F2-2C2E1034D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64000" y="1581150"/>
            <a:ext cx="7535863" cy="4430713"/>
            <a:chOff x="4064000" y="1581150"/>
            <a:chExt cx="7535863" cy="443071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8BD1CB1-DB7E-F383-82C9-29B35AAF2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0" y="1581150"/>
              <a:ext cx="7535863" cy="44307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143B4D6C-ABCB-6D9C-DA43-9EB0CF1B5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5417" y="1919994"/>
              <a:ext cx="3753028" cy="3753028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8B21050-B499-69E6-1F4B-9275BE85C0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6066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5BE6503-EB30-1E82-F9F7-92BF077F3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VM scale sets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D4FEE23-0FA0-6FCE-EF6C-F53C2F3534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594155"/>
            <a:ext cx="3172812" cy="1354217"/>
          </a:xfrm>
        </p:spPr>
        <p:txBody>
          <a:bodyPr/>
          <a:lstStyle/>
          <a:p>
            <a:r>
              <a:rPr lang="en-IE" sz="2200" dirty="0">
                <a:latin typeface="+mn-lt"/>
                <a:cs typeface="Segoe UI Semilight"/>
              </a:rPr>
              <a:t>Scale sets provide a load-balanced opportunity to automatically scale resources.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8F6D6C-45F5-464C-B223-B26CFEC9A1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3147295"/>
            <a:ext cx="3172811" cy="1261884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12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Scale out when resource needs increase.</a:t>
            </a:r>
          </a:p>
          <a:p>
            <a:pPr marL="342900" indent="-225425">
              <a:spcBef>
                <a:spcPts val="0"/>
              </a:spcBef>
              <a:spcAft>
                <a:spcPts val="12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Scale in when resource needs are lower.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1A520C-DEB8-0A42-3CC7-A8EF5E0FA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64000" y="1581150"/>
            <a:ext cx="7535863" cy="4430713"/>
            <a:chOff x="4064000" y="1581150"/>
            <a:chExt cx="7535863" cy="443071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3D11D5-5E09-5808-EBCE-2CE1F3C5B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0" y="1581150"/>
              <a:ext cx="7535863" cy="44307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987C54E-1704-4687-423B-9C2E6160A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6259" y="1880834"/>
              <a:ext cx="3831344" cy="3831344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CC43BE-9F7D-5507-A22B-74369A1DC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933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E408E8A-09A0-8B1A-17D0-E99C807CF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VM availability sets</a:t>
            </a:r>
            <a:endParaRPr lang="en-US" dirty="0"/>
          </a:p>
        </p:txBody>
      </p:sp>
      <p:pic>
        <p:nvPicPr>
          <p:cNvPr id="10" name="Picture 9" descr="Illustration of availability sets showing the fault domains being split up by physical rack location.">
            <a:extLst>
              <a:ext uri="{FF2B5EF4-FFF2-40B4-BE49-F238E27FC236}">
                <a16:creationId xmlns:a16="http://schemas.microsoft.com/office/drawing/2014/main" id="{73D2E295-3B80-6638-6FBC-B14D907B16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045" t="-684" r="-14045" b="-684"/>
          <a:stretch/>
        </p:blipFill>
        <p:spPr>
          <a:xfrm>
            <a:off x="588261" y="1581150"/>
            <a:ext cx="11011601" cy="4691634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9565C5-9B04-448F-37DE-E96965BE7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2511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3FED9C3-530E-4FB3-DA06-F3667257C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Azure Virtual Desktop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14F4FE-24AE-48DC-86FD-B4E112D983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174143" cy="1354217"/>
          </a:xfrm>
        </p:spPr>
        <p:txBody>
          <a:bodyPr/>
          <a:lstStyle/>
          <a:p>
            <a:r>
              <a:rPr lang="en-IE" sz="2200" b="1" dirty="0">
                <a:latin typeface="+mn-lt"/>
                <a:cs typeface="Segoe UI Semilight"/>
              </a:rPr>
              <a:t>Azure Virtual Desktop </a:t>
            </a:r>
            <a:r>
              <a:rPr lang="en-IE" sz="2200" dirty="0">
                <a:latin typeface="+mn-lt"/>
                <a:cs typeface="Segoe UI Semilight"/>
              </a:rPr>
              <a:t>is a desktop and app virtualization that runs in the </a:t>
            </a:r>
            <a:r>
              <a:rPr lang="en-IE" sz="2200">
                <a:latin typeface="+mn-lt"/>
                <a:cs typeface="Segoe UI Semilight"/>
              </a:rPr>
              <a:t>cloud.</a:t>
            </a:r>
            <a:endParaRPr lang="en-IE" sz="2200" dirty="0">
              <a:latin typeface="+mn-lt"/>
              <a:cs typeface="Segoe UI Semilight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A1A896-1C35-EAEF-F643-6F8EACEA1A2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200" y="3118763"/>
            <a:ext cx="3172811" cy="2369880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Create a full desktop virtualization environment without having to run additional gateway servers. 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Reduce risk of resource being left behind.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1800" dirty="0">
                <a:cs typeface="Segoe UI Semilight" panose="020B0402040204020203" pitchFamily="34" charset="0"/>
              </a:rPr>
              <a:t>True multisession deployments.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FC3D18-2750-B6C6-12E4-CC363A487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71937" y="1581150"/>
            <a:ext cx="7535863" cy="4430713"/>
            <a:chOff x="4071937" y="1581150"/>
            <a:chExt cx="7535863" cy="443071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0DF7CB-7D8B-1043-0491-F2DF9FDFB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1937" y="1581150"/>
              <a:ext cx="7535863" cy="443071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56EEF733-708D-9E8E-3860-665AE3F03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175376" y="2132014"/>
              <a:ext cx="3328986" cy="3328986"/>
            </a:xfrm>
            <a:prstGeom prst="rect">
              <a:avLst/>
            </a:prstGeom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A069C7-C8EF-9618-7935-4F454D626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501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2D328-273D-9680-4263-756016DDB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00C65EC-CC4B-F0F9-9FF2-7433735F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Docker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636A3B-670E-23CE-861A-63CAAA859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4793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F6D5D-09B5-B545-BEAE-4214A27BB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A381552-3227-C2B0-7605-4D36A0C1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What is Docker?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4A3366-D297-1901-E8B6-4E3E5C0D81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262" y="1555777"/>
            <a:ext cx="6322901" cy="4185761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Virtualization Software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endParaRPr lang="en-IE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Makes developing and deploying applications much easier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endParaRPr lang="en-IE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Packages applications with all the necessary dependencies, configuration, system tools, and runtime.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F5DBB2-4137-579F-61FD-9B6669B34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13" name="Picture 12" descr="A blue whale with boxes on it&#10;&#10;Description automatically generated">
            <a:extLst>
              <a:ext uri="{FF2B5EF4-FFF2-40B4-BE49-F238E27FC236}">
                <a16:creationId xmlns:a16="http://schemas.microsoft.com/office/drawing/2014/main" id="{87DD56D1-3F89-78E1-7FC5-EA4F86BC7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93038" y="2062162"/>
            <a:ext cx="32004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1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E0A08-B71E-636C-8C77-A6E53FAFC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56FF272-AC08-4850-D2A8-D3629A8DE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38" y="477340"/>
            <a:ext cx="11044938" cy="492443"/>
          </a:xfrm>
        </p:spPr>
        <p:txBody>
          <a:bodyPr/>
          <a:lstStyle/>
          <a:p>
            <a:r>
              <a:rPr lang="en-US" dirty="0">
                <a:cs typeface="Segoe UI"/>
              </a:rPr>
              <a:t>Development process before Containers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64C4C1-A077-3546-F081-71FAAC0B44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5691" y="1555777"/>
            <a:ext cx="5848904" cy="4185761"/>
          </a:xfrm>
        </p:spPr>
        <p:txBody>
          <a:bodyPr/>
          <a:lstStyle/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Each developer needs to </a:t>
            </a:r>
            <a:r>
              <a:rPr lang="en-IE" sz="2800" b="1" dirty="0">
                <a:cs typeface="Segoe UI Semilight" panose="020B0402040204020203" pitchFamily="34" charset="0"/>
              </a:rPr>
              <a:t>install and configure</a:t>
            </a:r>
            <a:r>
              <a:rPr lang="en-IE" sz="2800" dirty="0">
                <a:cs typeface="Segoe UI Semilight" panose="020B0402040204020203" pitchFamily="34" charset="0"/>
              </a:rPr>
              <a:t> all services directly on their local machine.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endParaRPr lang="en-IE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Installation process different for each OS environment.</a:t>
            </a: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endParaRPr lang="en-IE" sz="2800" dirty="0">
              <a:cs typeface="Segoe UI Semilight" panose="020B0402040204020203" pitchFamily="34" charset="0"/>
            </a:endParaRPr>
          </a:p>
          <a:p>
            <a:pPr marL="342900" indent="-225425">
              <a:spcBef>
                <a:spcPts val="0"/>
              </a:spcBef>
              <a:spcAft>
                <a:spcPts val="600"/>
              </a:spcAft>
            </a:pPr>
            <a:r>
              <a:rPr lang="en-IE" sz="2800" dirty="0">
                <a:cs typeface="Segoe UI Semilight" panose="020B0402040204020203" pitchFamily="34" charset="0"/>
              </a:rPr>
              <a:t>Multiple steps of installation, something can go wrong.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3CDEA2-EDEC-19C0-BB0C-96A334366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367">
              <a:defRPr/>
            </a:pPr>
            <a:r>
              <a:rPr lang="en-US">
                <a:solidFill>
                  <a:srgbClr val="000000"/>
                </a:solidFill>
              </a:rPr>
              <a:t>© Copyright Microsoft Corporation. All rights reserved.</a:t>
            </a:r>
          </a:p>
        </p:txBody>
      </p:sp>
      <p:pic>
        <p:nvPicPr>
          <p:cNvPr id="12" name="Picture 11" descr="A cartoon of a person with glasses and a beard&#10;&#10;Description automatically generated">
            <a:extLst>
              <a:ext uri="{FF2B5EF4-FFF2-40B4-BE49-F238E27FC236}">
                <a16:creationId xmlns:a16="http://schemas.microsoft.com/office/drawing/2014/main" id="{4B3A59D0-1EA4-74AC-0B51-CE412C1F5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181" y="1384736"/>
            <a:ext cx="4356802" cy="435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2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ILT_Course_Trainer-Template_063023_Final" id="{53CE3B9D-47D1-490F-99CD-422B5AEB3016}" vid="{B2DBE1BE-CBAC-4342-9A93-0CBD83F75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2641</Words>
  <Application>Microsoft Office PowerPoint</Application>
  <PresentationFormat>Widescreen</PresentationFormat>
  <Paragraphs>284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1_LIGHT MODE</vt:lpstr>
      <vt:lpstr>Compute and networking</vt:lpstr>
      <vt:lpstr>Azure compute services</vt:lpstr>
      <vt:lpstr>Azure virtual machines</vt:lpstr>
      <vt:lpstr>VM scale sets</vt:lpstr>
      <vt:lpstr>VM availability sets</vt:lpstr>
      <vt:lpstr>Azure Virtual Desktop</vt:lpstr>
      <vt:lpstr>Docker</vt:lpstr>
      <vt:lpstr>What is Docker?</vt:lpstr>
      <vt:lpstr>Development process before Containers</vt:lpstr>
      <vt:lpstr>Development process with Containers</vt:lpstr>
      <vt:lpstr>Deployment process before Containers</vt:lpstr>
      <vt:lpstr>Deployment with Containers</vt:lpstr>
      <vt:lpstr>How OS is made up of?</vt:lpstr>
      <vt:lpstr>Virtual Machine vs Docker</vt:lpstr>
      <vt:lpstr>Azure container services</vt:lpstr>
      <vt:lpstr>PowerPoint Presentation</vt:lpstr>
      <vt:lpstr>PowerPoint Presentation</vt:lpstr>
      <vt:lpstr>Docker vs Kubernetes</vt:lpstr>
      <vt:lpstr>Azure Functions</vt:lpstr>
      <vt:lpstr>Azure App Services</vt:lpstr>
      <vt:lpstr>Storage</vt:lpstr>
      <vt:lpstr>Storage―objective domain</vt:lpstr>
      <vt:lpstr>Storage accounts</vt:lpstr>
      <vt:lpstr>Storage redundancy</vt:lpstr>
      <vt:lpstr>Azure storage services</vt:lpstr>
      <vt:lpstr>Storage service public endpoints</vt:lpstr>
      <vt:lpstr>Azure storage access tiers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2023-10-03T15:03:25Z</dcterms:created>
  <dcterms:modified xsi:type="dcterms:W3CDTF">2024-11-17T11:34:52Z</dcterms:modified>
</cp:coreProperties>
</file>